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1"/>
  </p:sldMasterIdLst>
  <p:notesMasterIdLst>
    <p:notesMasterId r:id="rId11"/>
  </p:notesMasterIdLst>
  <p:sldIdLst>
    <p:sldId id="256" r:id="rId2"/>
    <p:sldId id="260" r:id="rId3"/>
    <p:sldId id="258" r:id="rId4"/>
    <p:sldId id="259" r:id="rId5"/>
    <p:sldId id="257" r:id="rId6"/>
    <p:sldId id="262" r:id="rId7"/>
    <p:sldId id="264" r:id="rId8"/>
    <p:sldId id="261"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35" autoAdjust="0"/>
    <p:restoredTop sz="94660"/>
  </p:normalViewPr>
  <p:slideViewPr>
    <p:cSldViewPr snapToGrid="0">
      <p:cViewPr varScale="1">
        <p:scale>
          <a:sx n="108" d="100"/>
          <a:sy n="108" d="100"/>
        </p:scale>
        <p:origin x="7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9B0A9-0071-47CF-82B8-94C340F52BE9}" type="datetimeFigureOut">
              <a:rPr lang="en-US" smtClean="0"/>
              <a:t>5/18/2021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CAED5-C562-4DEC-AB85-D619095F5406}" type="slidenum">
              <a:rPr lang="en-US" smtClean="0"/>
              <a:t>‹#›</a:t>
            </a:fld>
            <a:endParaRPr lang="en-US"/>
          </a:p>
        </p:txBody>
      </p:sp>
    </p:spTree>
    <p:extLst>
      <p:ext uri="{BB962C8B-B14F-4D97-AF65-F5344CB8AC3E}">
        <p14:creationId xmlns:p14="http://schemas.microsoft.com/office/powerpoint/2010/main" val="1032696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Job Aid: https://emersonadminandfinance.zendesk.com/hc/en-us/article_attachments/360037106312/Create_Spend_Authorization_for_Pre-Trip_Approval_-_v3.docx</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0" i="0" dirty="0">
                <a:solidFill>
                  <a:srgbClr val="222222"/>
                </a:solidFill>
                <a:effectLst/>
                <a:latin typeface="Arial" panose="020B0604020202020204" pitchFamily="34" charset="0"/>
              </a:rPr>
              <a:t>Health and Safety is the largest issue. We absolutely want to encourage all travel, including FDF travel, to be booked through the Travel Collaborative/Concur. We want to know where our people are. If they don't use it, then we need to define the process for them to notify Alan to add them to the tracking system. For those that do, we need to see if giving Alan a report is sufficient to register them in the tracking system.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lgn="l"/>
            <a:r>
              <a:rPr lang="en-US" b="0" i="0" dirty="0">
                <a:solidFill>
                  <a:srgbClr val="222222"/>
                </a:solidFill>
                <a:effectLst/>
                <a:latin typeface="Arial" panose="020B0604020202020204" pitchFamily="34" charset="0"/>
              </a:rPr>
              <a:t>Faculty Development Funds are guaranteed and as a result, do not need to be encumbered by a spend authorization.  However, all other travel requests, including funds given to faculty by a dean (not FDF), for example, do need a spend authorization. If it's a faculty member using deans funds, the dean should be the approver before Paul </a:t>
            </a:r>
            <a:r>
              <a:rPr lang="en-US" b="0" i="0" dirty="0" err="1">
                <a:solidFill>
                  <a:srgbClr val="222222"/>
                </a:solidFill>
                <a:effectLst/>
                <a:latin typeface="Arial" panose="020B0604020202020204" pitchFamily="34" charset="0"/>
              </a:rPr>
              <a:t>Dworkis</a:t>
            </a:r>
            <a:r>
              <a:rPr lang="en-US" b="0" i="0" dirty="0">
                <a:solidFill>
                  <a:srgbClr val="222222"/>
                </a:solidFill>
                <a:effectLst/>
                <a:latin typeface="Arial" panose="020B0604020202020204" pitchFamily="34" charset="0"/>
              </a:rPr>
              <a:t>. If it's a staff person, their VP needs to approve before Paul. </a:t>
            </a:r>
          </a:p>
          <a:p>
            <a:pPr algn="l"/>
            <a:br>
              <a:rPr lang="en-US" b="0" i="0" dirty="0">
                <a:solidFill>
                  <a:srgbClr val="222222"/>
                </a:solidFill>
                <a:effectLst/>
                <a:latin typeface="Arial" panose="020B0604020202020204" pitchFamily="34" charset="0"/>
              </a:rPr>
            </a:br>
            <a:endParaRPr lang="en-US" b="0" i="0" dirty="0">
              <a:solidFill>
                <a:srgbClr val="222222"/>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FABCAED5-C562-4DEC-AB85-D619095F5406}" type="slidenum">
              <a:rPr lang="en-US" smtClean="0"/>
              <a:t>1</a:t>
            </a:fld>
            <a:endParaRPr lang="en-US"/>
          </a:p>
        </p:txBody>
      </p:sp>
    </p:spTree>
    <p:extLst>
      <p:ext uri="{BB962C8B-B14F-4D97-AF65-F5344CB8AC3E}">
        <p14:creationId xmlns:p14="http://schemas.microsoft.com/office/powerpoint/2010/main" val="2018191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BCAED5-C562-4DEC-AB85-D619095F5406}" type="slidenum">
              <a:rPr lang="en-US" smtClean="0"/>
              <a:t>2</a:t>
            </a:fld>
            <a:endParaRPr lang="en-US"/>
          </a:p>
        </p:txBody>
      </p:sp>
    </p:spTree>
    <p:extLst>
      <p:ext uri="{BB962C8B-B14F-4D97-AF65-F5344CB8AC3E}">
        <p14:creationId xmlns:p14="http://schemas.microsoft.com/office/powerpoint/2010/main" val="4207494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Business Purpose is also REQUIRED</a:t>
            </a:r>
          </a:p>
        </p:txBody>
      </p:sp>
      <p:sp>
        <p:nvSpPr>
          <p:cNvPr id="4" name="Slide Number Placeholder 3"/>
          <p:cNvSpPr>
            <a:spLocks noGrp="1"/>
          </p:cNvSpPr>
          <p:nvPr>
            <p:ph type="sldNum" sz="quarter" idx="5"/>
          </p:nvPr>
        </p:nvSpPr>
        <p:spPr/>
        <p:txBody>
          <a:bodyPr/>
          <a:lstStyle/>
          <a:p>
            <a:fld id="{FABCAED5-C562-4DEC-AB85-D619095F5406}" type="slidenum">
              <a:rPr lang="en-US" smtClean="0"/>
              <a:t>3</a:t>
            </a:fld>
            <a:endParaRPr lang="en-US"/>
          </a:p>
        </p:txBody>
      </p:sp>
    </p:spTree>
    <p:extLst>
      <p:ext uri="{BB962C8B-B14F-4D97-AF65-F5344CB8AC3E}">
        <p14:creationId xmlns:p14="http://schemas.microsoft.com/office/powerpoint/2010/main" val="4100536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Job Aid - https://emersonadminandfinance.zendesk.com/hc/en-us/article_attachments/360037106312/Create_Spend_Authorization_for_Pre-Trip_Approval_-_v3.docx</a:t>
            </a:r>
          </a:p>
          <a:p>
            <a:endParaRPr lang="en-US" dirty="0"/>
          </a:p>
        </p:txBody>
      </p:sp>
      <p:sp>
        <p:nvSpPr>
          <p:cNvPr id="4" name="Slide Number Placeholder 3"/>
          <p:cNvSpPr>
            <a:spLocks noGrp="1"/>
          </p:cNvSpPr>
          <p:nvPr>
            <p:ph type="sldNum" sz="quarter" idx="5"/>
          </p:nvPr>
        </p:nvSpPr>
        <p:spPr/>
        <p:txBody>
          <a:bodyPr/>
          <a:lstStyle/>
          <a:p>
            <a:fld id="{FABCAED5-C562-4DEC-AB85-D619095F5406}" type="slidenum">
              <a:rPr lang="en-US" smtClean="0"/>
              <a:t>4</a:t>
            </a:fld>
            <a:endParaRPr lang="en-US"/>
          </a:p>
        </p:txBody>
      </p:sp>
    </p:spTree>
    <p:extLst>
      <p:ext uri="{BB962C8B-B14F-4D97-AF65-F5344CB8AC3E}">
        <p14:creationId xmlns:p14="http://schemas.microsoft.com/office/powerpoint/2010/main" val="818640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to check the final expense report for Spend Authorization (SA) to close out the SA, once all the dollars are used.</a:t>
            </a:r>
          </a:p>
        </p:txBody>
      </p:sp>
      <p:sp>
        <p:nvSpPr>
          <p:cNvPr id="4" name="Slide Number Placeholder 3"/>
          <p:cNvSpPr>
            <a:spLocks noGrp="1"/>
          </p:cNvSpPr>
          <p:nvPr>
            <p:ph type="sldNum" sz="quarter" idx="5"/>
          </p:nvPr>
        </p:nvSpPr>
        <p:spPr/>
        <p:txBody>
          <a:bodyPr/>
          <a:lstStyle/>
          <a:p>
            <a:fld id="{FABCAED5-C562-4DEC-AB85-D619095F5406}" type="slidenum">
              <a:rPr lang="en-US" smtClean="0"/>
              <a:t>9</a:t>
            </a:fld>
            <a:endParaRPr lang="en-US"/>
          </a:p>
        </p:txBody>
      </p:sp>
    </p:spTree>
    <p:extLst>
      <p:ext uri="{BB962C8B-B14F-4D97-AF65-F5344CB8AC3E}">
        <p14:creationId xmlns:p14="http://schemas.microsoft.com/office/powerpoint/2010/main" val="1602146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smtClean="0"/>
              <a:pPr/>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1588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3132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87209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5/18/2021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26464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793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51664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smtClean="0"/>
              <a:pPr/>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6801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5/18/2021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3622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9603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5/18/2021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3031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5/18/2021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78676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5/18/2021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05797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5/18/2021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74586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smtClean="0"/>
              <a:pPr/>
              <a:t>5/18/2021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2218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smtClean="0"/>
              <a:pPr/>
              <a:t>5/18/2021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9517341"/>
      </p:ext>
    </p:extLst>
  </p:cSld>
  <p:clrMap bg1="dk1" tx1="lt1" bg2="dk2" tx2="lt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mailto:purchasing@emerson.edu"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br>
              <a:rPr lang="en-US" b="0" dirty="0"/>
            </a:br>
            <a:r>
              <a:rPr lang="en-US" dirty="0"/>
              <a:t>Create Spend Authorization in Workday for Booking Travel</a:t>
            </a:r>
          </a:p>
        </p:txBody>
      </p:sp>
      <p:sp>
        <p:nvSpPr>
          <p:cNvPr id="3" name="Subtitle 2"/>
          <p:cNvSpPr>
            <a:spLocks noGrp="1"/>
          </p:cNvSpPr>
          <p:nvPr>
            <p:ph type="subTitle" idx="1"/>
          </p:nvPr>
        </p:nvSpPr>
        <p:spPr/>
        <p:txBody>
          <a:bodyPr/>
          <a:lstStyle/>
          <a:p>
            <a:pPr algn="ctr"/>
            <a:r>
              <a:rPr lang="en-US" dirty="0"/>
              <a:t>This deck will teach you how to create a spend authorization for travel purchases</a:t>
            </a:r>
          </a:p>
        </p:txBody>
      </p:sp>
    </p:spTree>
    <p:extLst>
      <p:ext uri="{BB962C8B-B14F-4D97-AF65-F5344CB8AC3E}">
        <p14:creationId xmlns:p14="http://schemas.microsoft.com/office/powerpoint/2010/main" val="3727498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0982309" cy="1088314"/>
          </a:xfrm>
        </p:spPr>
        <p:txBody>
          <a:bodyPr/>
          <a:lstStyle/>
          <a:p>
            <a:br>
              <a:rPr lang="en-US" b="0" dirty="0"/>
            </a:br>
            <a:r>
              <a:rPr lang="en-US" b="0" dirty="0"/>
              <a:t> </a:t>
            </a:r>
            <a:r>
              <a:rPr lang="en-US" dirty="0"/>
              <a:t>Create Spend Authorization in Workday</a:t>
            </a:r>
          </a:p>
        </p:txBody>
      </p:sp>
      <p:sp>
        <p:nvSpPr>
          <p:cNvPr id="3" name="Content Placeholder 2"/>
          <p:cNvSpPr>
            <a:spLocks noGrp="1"/>
          </p:cNvSpPr>
          <p:nvPr>
            <p:ph idx="1"/>
          </p:nvPr>
        </p:nvSpPr>
        <p:spPr>
          <a:xfrm>
            <a:off x="818711" y="2222287"/>
            <a:ext cx="11051236" cy="4325162"/>
          </a:xfrm>
        </p:spPr>
        <p:txBody>
          <a:bodyPr>
            <a:normAutofit fontScale="85000" lnSpcReduction="20000"/>
          </a:bodyPr>
          <a:lstStyle/>
          <a:p>
            <a:pPr marL="0" indent="0">
              <a:spcBef>
                <a:spcPts val="0"/>
              </a:spcBef>
              <a:spcAft>
                <a:spcPts val="0"/>
              </a:spcAft>
              <a:buNone/>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marL="0" indent="0">
              <a:spcBef>
                <a:spcPts val="0"/>
              </a:spcBef>
              <a:spcAft>
                <a:spcPts val="0"/>
              </a:spcAft>
              <a:buNone/>
            </a:pPr>
            <a:endParaRPr lang="en-US" sz="1600" dirty="0"/>
          </a:p>
          <a:p>
            <a:pPr>
              <a:spcBef>
                <a:spcPts val="0"/>
              </a:spcBef>
              <a:spcAft>
                <a:spcPts val="0"/>
              </a:spcAft>
            </a:pPr>
            <a:endParaRPr lang="en-US" sz="1900" dirty="0"/>
          </a:p>
          <a:p>
            <a:pPr>
              <a:spcBef>
                <a:spcPts val="0"/>
              </a:spcBef>
              <a:spcAft>
                <a:spcPts val="0"/>
              </a:spcAft>
            </a:pPr>
            <a:r>
              <a:rPr lang="en-US" sz="1900" dirty="0"/>
              <a:t>To begin, select the </a:t>
            </a:r>
            <a:r>
              <a:rPr lang="en-US" sz="1900" b="1" dirty="0"/>
              <a:t>Expenses </a:t>
            </a:r>
            <a:r>
              <a:rPr lang="en-US" sz="1900" dirty="0"/>
              <a:t>application on your Workday homepage</a:t>
            </a:r>
          </a:p>
          <a:p>
            <a:pPr marL="0" indent="0">
              <a:spcBef>
                <a:spcPts val="0"/>
              </a:spcBef>
              <a:spcAft>
                <a:spcPts val="0"/>
              </a:spcAft>
              <a:buNone/>
            </a:pPr>
            <a:r>
              <a:rPr lang="en-US" sz="1900" dirty="0"/>
              <a:t> </a:t>
            </a:r>
          </a:p>
          <a:p>
            <a:pPr>
              <a:spcBef>
                <a:spcPts val="0"/>
              </a:spcBef>
              <a:spcAft>
                <a:spcPts val="0"/>
              </a:spcAft>
            </a:pPr>
            <a:endParaRPr lang="en-US" sz="1900" dirty="0"/>
          </a:p>
          <a:p>
            <a:pPr>
              <a:spcBef>
                <a:spcPts val="0"/>
              </a:spcBef>
              <a:spcAft>
                <a:spcPts val="0"/>
              </a:spcAft>
            </a:pPr>
            <a:r>
              <a:rPr lang="en-US" sz="1900" dirty="0"/>
              <a:t>Under the </a:t>
            </a:r>
            <a:r>
              <a:rPr lang="en-US" sz="1900" b="1" dirty="0"/>
              <a:t>Actions </a:t>
            </a:r>
            <a:r>
              <a:rPr lang="en-US" sz="1900" dirty="0"/>
              <a:t>menu, select </a:t>
            </a:r>
            <a:r>
              <a:rPr lang="en-US" sz="1900" b="1" dirty="0"/>
              <a:t>Create Spend Authorization</a:t>
            </a:r>
          </a:p>
          <a:p>
            <a:pPr marL="0" indent="0">
              <a:spcBef>
                <a:spcPts val="0"/>
              </a:spcBef>
              <a:spcAft>
                <a:spcPts val="0"/>
              </a:spcAft>
              <a:buNone/>
            </a:pPr>
            <a:r>
              <a:rPr lang="en-US" sz="1900" b="1" dirty="0"/>
              <a:t>      and fill out the </a:t>
            </a:r>
            <a:r>
              <a:rPr lang="en-US" sz="1900" b="1" dirty="0">
                <a:solidFill>
                  <a:srgbClr val="FF0000"/>
                </a:solidFill>
              </a:rPr>
              <a:t>required fields (including the business purpose)</a:t>
            </a:r>
            <a:endParaRPr lang="en-US" sz="1900" dirty="0">
              <a:solidFill>
                <a:srgbClr val="FF0000"/>
              </a:solidFill>
            </a:endParaRPr>
          </a:p>
          <a:p>
            <a:endParaRPr lang="en-US" sz="1900" dirty="0"/>
          </a:p>
          <a:p>
            <a:r>
              <a:rPr lang="en-US" sz="1900" b="1" dirty="0"/>
              <a:t>Under Spend Authorization Details</a:t>
            </a:r>
            <a:r>
              <a:rPr lang="en-US" sz="1900" dirty="0"/>
              <a:t>: Fill out the following fields </a:t>
            </a:r>
          </a:p>
          <a:p>
            <a:pPr lvl="1"/>
            <a:r>
              <a:rPr lang="en-US" sz="1900" b="1" dirty="0">
                <a:solidFill>
                  <a:srgbClr val="FF0000"/>
                </a:solidFill>
              </a:rPr>
              <a:t>Reimbursement Payment Type</a:t>
            </a:r>
            <a:r>
              <a:rPr lang="en-US" sz="1900" dirty="0">
                <a:solidFill>
                  <a:srgbClr val="FF0000"/>
                </a:solidFill>
              </a:rPr>
              <a:t>: </a:t>
            </a:r>
            <a:r>
              <a:rPr lang="en-US" sz="1900" dirty="0"/>
              <a:t>Reimbursements will be made by direct deposit. (If you have not provided your banking information, use the </a:t>
            </a:r>
            <a:r>
              <a:rPr lang="en-US" sz="1900" b="1" dirty="0"/>
              <a:t>Add Direct Deposit </a:t>
            </a:r>
            <a:r>
              <a:rPr lang="en-US" sz="1900" dirty="0"/>
              <a:t>job aid to learn how to set this up before proceeding.) </a:t>
            </a:r>
          </a:p>
          <a:p>
            <a:pPr lvl="1"/>
            <a:r>
              <a:rPr lang="en-US" sz="1900" b="1" dirty="0">
                <a:solidFill>
                  <a:srgbClr val="FF0000"/>
                </a:solidFill>
              </a:rPr>
              <a:t>Justification</a:t>
            </a:r>
            <a:r>
              <a:rPr lang="en-US" sz="1900" dirty="0">
                <a:solidFill>
                  <a:srgbClr val="FF0000"/>
                </a:solidFill>
              </a:rPr>
              <a:t>:</a:t>
            </a:r>
            <a:r>
              <a:rPr lang="en-US" sz="1900" dirty="0"/>
              <a:t> Indicate the purpose and benefit of these items/trip. </a:t>
            </a:r>
          </a:p>
          <a:p>
            <a:endParaRPr lang="en-US" sz="1900" dirty="0"/>
          </a:p>
          <a:p>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dirty="0"/>
          </a:p>
          <a:p>
            <a:endParaRPr lang="en-US" dirty="0"/>
          </a:p>
        </p:txBody>
      </p:sp>
      <p:pic>
        <p:nvPicPr>
          <p:cNvPr id="4" name="Picture 3"/>
          <p:cNvPicPr>
            <a:picLocks noChangeAspect="1"/>
          </p:cNvPicPr>
          <p:nvPr/>
        </p:nvPicPr>
        <p:blipFill>
          <a:blip r:embed="rId3"/>
          <a:stretch>
            <a:fillRect/>
          </a:stretch>
        </p:blipFill>
        <p:spPr>
          <a:xfrm>
            <a:off x="8911301" y="2049380"/>
            <a:ext cx="573300" cy="698500"/>
          </a:xfrm>
          <a:prstGeom prst="rect">
            <a:avLst/>
          </a:prstGeom>
        </p:spPr>
      </p:pic>
      <p:pic>
        <p:nvPicPr>
          <p:cNvPr id="5" name="Picture 4"/>
          <p:cNvPicPr>
            <a:picLocks noChangeAspect="1"/>
          </p:cNvPicPr>
          <p:nvPr/>
        </p:nvPicPr>
        <p:blipFill>
          <a:blip r:embed="rId4"/>
          <a:stretch>
            <a:fillRect/>
          </a:stretch>
        </p:blipFill>
        <p:spPr>
          <a:xfrm>
            <a:off x="8261225" y="3006869"/>
            <a:ext cx="1873455" cy="890098"/>
          </a:xfrm>
          <a:prstGeom prst="rect">
            <a:avLst/>
          </a:prstGeom>
        </p:spPr>
      </p:pic>
      <p:pic>
        <p:nvPicPr>
          <p:cNvPr id="6" name="Picture 5"/>
          <p:cNvPicPr>
            <a:picLocks noChangeAspect="1"/>
          </p:cNvPicPr>
          <p:nvPr/>
        </p:nvPicPr>
        <p:blipFill>
          <a:blip r:embed="rId5"/>
          <a:stretch>
            <a:fillRect/>
          </a:stretch>
        </p:blipFill>
        <p:spPr>
          <a:xfrm>
            <a:off x="6684251" y="5278788"/>
            <a:ext cx="5027401" cy="1133000"/>
          </a:xfrm>
          <a:prstGeom prst="rect">
            <a:avLst/>
          </a:prstGeom>
        </p:spPr>
      </p:pic>
    </p:spTree>
    <p:extLst>
      <p:ext uri="{BB962C8B-B14F-4D97-AF65-F5344CB8AC3E}">
        <p14:creationId xmlns:p14="http://schemas.microsoft.com/office/powerpoint/2010/main" val="2467393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2" y="733246"/>
            <a:ext cx="11369615" cy="621102"/>
          </a:xfrm>
        </p:spPr>
        <p:txBody>
          <a:bodyPr/>
          <a:lstStyle/>
          <a:p>
            <a:br>
              <a:rPr lang="en-US" b="0" dirty="0"/>
            </a:br>
            <a:r>
              <a:rPr lang="en-US" b="0" dirty="0"/>
              <a:t> </a:t>
            </a:r>
            <a:r>
              <a:rPr lang="en-US" dirty="0"/>
              <a:t>Create Spend Authorization Task in Workday</a:t>
            </a:r>
          </a:p>
        </p:txBody>
      </p:sp>
      <p:sp>
        <p:nvSpPr>
          <p:cNvPr id="3" name="Content Placeholder 2"/>
          <p:cNvSpPr>
            <a:spLocks noGrp="1"/>
          </p:cNvSpPr>
          <p:nvPr>
            <p:ph idx="1"/>
          </p:nvPr>
        </p:nvSpPr>
        <p:spPr>
          <a:xfrm>
            <a:off x="818711" y="2222287"/>
            <a:ext cx="11051236" cy="4325162"/>
          </a:xfrm>
        </p:spPr>
        <p:txBody>
          <a:bodyPr>
            <a:normAutofit/>
          </a:bodyPr>
          <a:lstStyle/>
          <a:p>
            <a:pPr marL="0" indent="0">
              <a:spcBef>
                <a:spcPts val="0"/>
              </a:spcBef>
              <a:spcAft>
                <a:spcPts val="0"/>
              </a:spcAft>
              <a:buNone/>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marL="0" indent="0">
              <a:spcBef>
                <a:spcPts val="0"/>
              </a:spcBef>
              <a:spcAft>
                <a:spcPts val="0"/>
              </a:spcAft>
              <a:buNone/>
            </a:pPr>
            <a:endParaRPr lang="en-US" sz="1600" dirty="0"/>
          </a:p>
          <a:p>
            <a:pPr>
              <a:spcBef>
                <a:spcPts val="0"/>
              </a:spcBef>
              <a:spcAft>
                <a:spcPts val="0"/>
              </a:spcAft>
            </a:pPr>
            <a:endParaRPr lang="en-US" sz="1900" dirty="0"/>
          </a:p>
          <a:p>
            <a:endParaRPr lang="en-US" sz="1900" dirty="0"/>
          </a:p>
          <a:p>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dirty="0"/>
          </a:p>
          <a:p>
            <a:endParaRPr lang="en-US" dirty="0"/>
          </a:p>
        </p:txBody>
      </p:sp>
      <p:pic>
        <p:nvPicPr>
          <p:cNvPr id="7" name="Picture 6"/>
          <p:cNvPicPr>
            <a:picLocks noChangeAspect="1"/>
          </p:cNvPicPr>
          <p:nvPr/>
        </p:nvPicPr>
        <p:blipFill>
          <a:blip r:embed="rId3"/>
          <a:stretch>
            <a:fillRect/>
          </a:stretch>
        </p:blipFill>
        <p:spPr>
          <a:xfrm>
            <a:off x="558400" y="1895912"/>
            <a:ext cx="11075200" cy="4931665"/>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31873568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9999" y="447188"/>
            <a:ext cx="10982309" cy="1088314"/>
          </a:xfrm>
        </p:spPr>
        <p:txBody>
          <a:bodyPr/>
          <a:lstStyle/>
          <a:p>
            <a:br>
              <a:rPr lang="en-US" b="0" dirty="0"/>
            </a:br>
            <a:r>
              <a:rPr lang="en-US" b="0" dirty="0"/>
              <a:t> </a:t>
            </a:r>
            <a:r>
              <a:rPr lang="en-US" dirty="0"/>
              <a:t>Create Spend Authorization in Workday </a:t>
            </a:r>
          </a:p>
        </p:txBody>
      </p:sp>
      <p:sp>
        <p:nvSpPr>
          <p:cNvPr id="3" name="Content Placeholder 2"/>
          <p:cNvSpPr>
            <a:spLocks noGrp="1"/>
          </p:cNvSpPr>
          <p:nvPr>
            <p:ph idx="1"/>
          </p:nvPr>
        </p:nvSpPr>
        <p:spPr>
          <a:xfrm>
            <a:off x="123592" y="2277407"/>
            <a:ext cx="11668716" cy="4416356"/>
          </a:xfrm>
        </p:spPr>
        <p:txBody>
          <a:bodyPr>
            <a:normAutofit fontScale="25000" lnSpcReduction="20000"/>
          </a:bodyPr>
          <a:lstStyle/>
          <a:p>
            <a:pPr marL="0" indent="0">
              <a:spcBef>
                <a:spcPts val="0"/>
              </a:spcBef>
              <a:spcAft>
                <a:spcPts val="0"/>
              </a:spcAft>
              <a:buNone/>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marL="0" indent="0">
              <a:spcBef>
                <a:spcPts val="0"/>
              </a:spcBef>
              <a:spcAft>
                <a:spcPts val="0"/>
              </a:spcAft>
              <a:buNone/>
            </a:pPr>
            <a:endParaRPr lang="en-US" sz="1600" dirty="0"/>
          </a:p>
          <a:p>
            <a:pPr marL="0" indent="0">
              <a:buNone/>
            </a:pPr>
            <a:endParaRPr lang="en-US" dirty="0"/>
          </a:p>
          <a:p>
            <a:pPr marL="0" indent="0">
              <a:buNone/>
            </a:pPr>
            <a:endParaRPr lang="en-US" dirty="0"/>
          </a:p>
          <a:p>
            <a:endParaRPr lang="en-US" dirty="0"/>
          </a:p>
          <a:p>
            <a:pPr marL="0" indent="0">
              <a:buNone/>
            </a:pPr>
            <a:endParaRPr lang="en-US" sz="6400" dirty="0"/>
          </a:p>
          <a:p>
            <a:r>
              <a:rPr lang="en-US" sz="6400" dirty="0"/>
              <a:t>Next, click the </a:t>
            </a:r>
            <a:r>
              <a:rPr lang="en-US" sz="6400" b="1" u="sng" dirty="0"/>
              <a:t>Add Row </a:t>
            </a:r>
            <a:r>
              <a:rPr lang="en-US" sz="6400" dirty="0"/>
              <a:t>icon to add line items </a:t>
            </a:r>
          </a:p>
          <a:p>
            <a:r>
              <a:rPr lang="en-US" sz="6400" dirty="0"/>
              <a:t>For each spend authorization line item, fill out all the required fields</a:t>
            </a:r>
            <a:endParaRPr lang="en-US" sz="6200" dirty="0"/>
          </a:p>
          <a:p>
            <a:pPr lvl="1"/>
            <a:r>
              <a:rPr lang="en-US" sz="6400" b="1" dirty="0">
                <a:solidFill>
                  <a:srgbClr val="FF0000"/>
                </a:solidFill>
              </a:rPr>
              <a:t>Expense Item</a:t>
            </a:r>
            <a:r>
              <a:rPr lang="en-US" sz="6400" dirty="0">
                <a:solidFill>
                  <a:srgbClr val="FF0000"/>
                </a:solidFill>
              </a:rPr>
              <a:t>:</a:t>
            </a:r>
            <a:r>
              <a:rPr lang="en-US" sz="6400" dirty="0"/>
              <a:t> Select the appropriate item type from the list</a:t>
            </a:r>
          </a:p>
          <a:p>
            <a:pPr lvl="1"/>
            <a:r>
              <a:rPr lang="en-US" sz="6400" b="1" dirty="0">
                <a:solidFill>
                  <a:srgbClr val="FF0000"/>
                </a:solidFill>
              </a:rPr>
              <a:t>Quantity</a:t>
            </a:r>
            <a:r>
              <a:rPr lang="en-US" sz="6400" dirty="0">
                <a:solidFill>
                  <a:srgbClr val="FF0000"/>
                </a:solidFill>
              </a:rPr>
              <a:t>:</a:t>
            </a:r>
            <a:r>
              <a:rPr lang="en-US" sz="6400" dirty="0"/>
              <a:t> Enter the number for the expense, if more than 1</a:t>
            </a:r>
          </a:p>
          <a:p>
            <a:pPr lvl="1"/>
            <a:r>
              <a:rPr lang="en-US" sz="6400" b="1" dirty="0">
                <a:solidFill>
                  <a:srgbClr val="FF0000"/>
                </a:solidFill>
              </a:rPr>
              <a:t>Per Unit Amount</a:t>
            </a:r>
            <a:r>
              <a:rPr lang="en-US" sz="6400" dirty="0">
                <a:solidFill>
                  <a:srgbClr val="FF0000"/>
                </a:solidFill>
              </a:rPr>
              <a:t>: </a:t>
            </a:r>
            <a:r>
              <a:rPr lang="en-US" sz="6400" dirty="0"/>
              <a:t>Enter the cost per item</a:t>
            </a:r>
          </a:p>
          <a:p>
            <a:pPr lvl="1"/>
            <a:r>
              <a:rPr lang="en-US" sz="6400" b="1" dirty="0">
                <a:solidFill>
                  <a:srgbClr val="FF0000"/>
                </a:solidFill>
              </a:rPr>
              <a:t>Total Amount</a:t>
            </a:r>
            <a:r>
              <a:rPr lang="en-US" sz="6400" dirty="0">
                <a:solidFill>
                  <a:srgbClr val="FF0000"/>
                </a:solidFill>
              </a:rPr>
              <a:t>: </a:t>
            </a:r>
            <a:r>
              <a:rPr lang="en-US" sz="6400" dirty="0"/>
              <a:t>Defaults from the </a:t>
            </a:r>
            <a:r>
              <a:rPr lang="en-US" sz="6400" b="1" dirty="0"/>
              <a:t>Per Unit Amount </a:t>
            </a:r>
            <a:r>
              <a:rPr lang="en-US" sz="6400" dirty="0"/>
              <a:t>multiplied by the </a:t>
            </a:r>
            <a:r>
              <a:rPr lang="en-US" sz="6400" b="1" dirty="0"/>
              <a:t>Quantity</a:t>
            </a:r>
            <a:endParaRPr lang="en-US" sz="6400" dirty="0"/>
          </a:p>
          <a:p>
            <a:pPr lvl="1"/>
            <a:r>
              <a:rPr lang="en-US" sz="6400" b="1" dirty="0"/>
              <a:t>Memo</a:t>
            </a:r>
            <a:r>
              <a:rPr lang="en-US" sz="6400" dirty="0"/>
              <a:t>: Enter a brief description of the item</a:t>
            </a:r>
          </a:p>
          <a:p>
            <a:pPr lvl="1"/>
            <a:r>
              <a:rPr lang="en-US" sz="6400" b="1" dirty="0"/>
              <a:t>Cash Advance Requested</a:t>
            </a:r>
            <a:r>
              <a:rPr lang="en-US" sz="6400" dirty="0"/>
              <a:t>: Check this box if requesting a cash advance </a:t>
            </a:r>
          </a:p>
          <a:p>
            <a:pPr lvl="1"/>
            <a:r>
              <a:rPr lang="en-US" sz="6400" b="1" dirty="0">
                <a:solidFill>
                  <a:srgbClr val="FF0000"/>
                </a:solidFill>
              </a:rPr>
              <a:t>Cost Center</a:t>
            </a:r>
            <a:r>
              <a:rPr lang="en-US" sz="6400" dirty="0">
                <a:solidFill>
                  <a:srgbClr val="FF0000"/>
                </a:solidFill>
              </a:rPr>
              <a:t>: </a:t>
            </a:r>
            <a:r>
              <a:rPr lang="en-US" sz="6400" dirty="0"/>
              <a:t>Defaults based on your department</a:t>
            </a:r>
          </a:p>
          <a:p>
            <a:pPr lvl="1"/>
            <a:r>
              <a:rPr lang="en-US" sz="6400" b="1" dirty="0">
                <a:solidFill>
                  <a:srgbClr val="FF0000"/>
                </a:solidFill>
              </a:rPr>
              <a:t>Program</a:t>
            </a:r>
            <a:r>
              <a:rPr lang="en-US" sz="6400" dirty="0">
                <a:solidFill>
                  <a:srgbClr val="FF0000"/>
                </a:solidFill>
              </a:rPr>
              <a:t>:</a:t>
            </a:r>
            <a:r>
              <a:rPr lang="en-US" sz="6400" dirty="0"/>
              <a:t> Defaults, but it is editable</a:t>
            </a:r>
          </a:p>
          <a:p>
            <a:pPr lvl="1"/>
            <a:r>
              <a:rPr lang="en-US" sz="6400" b="1" dirty="0">
                <a:solidFill>
                  <a:srgbClr val="FF0000"/>
                </a:solidFill>
              </a:rPr>
              <a:t>Fund</a:t>
            </a:r>
            <a:r>
              <a:rPr lang="en-US" sz="6400" dirty="0">
                <a:solidFill>
                  <a:srgbClr val="FF0000"/>
                </a:solidFill>
              </a:rPr>
              <a:t>:</a:t>
            </a:r>
            <a:r>
              <a:rPr lang="en-US" sz="6400" dirty="0"/>
              <a:t> Defaults, but it is editable</a:t>
            </a:r>
          </a:p>
          <a:p>
            <a:pPr lvl="1"/>
            <a:r>
              <a:rPr lang="en-US" sz="6400" b="1" dirty="0"/>
              <a:t>Additional </a:t>
            </a:r>
            <a:r>
              <a:rPr lang="en-US" sz="6400" b="1" dirty="0" err="1"/>
              <a:t>Worktags</a:t>
            </a:r>
            <a:r>
              <a:rPr lang="en-US" sz="6400" dirty="0"/>
              <a:t>: If this item corresponds to a Grant or Project</a:t>
            </a:r>
          </a:p>
          <a:p>
            <a:pPr lvl="1"/>
            <a:endParaRPr lang="en-US" sz="6400" dirty="0"/>
          </a:p>
          <a:p>
            <a:r>
              <a:rPr lang="en-US" sz="6600" b="1" dirty="0"/>
              <a:t>Once complete, please submit for approval</a:t>
            </a:r>
            <a:endParaRPr lang="en-US" b="1" dirty="0"/>
          </a:p>
          <a:p>
            <a:pPr marL="0" indent="0">
              <a:spcBef>
                <a:spcPts val="0"/>
              </a:spcBef>
              <a:spcAft>
                <a:spcPts val="0"/>
              </a:spcAft>
              <a:buNone/>
            </a:pPr>
            <a:endParaRPr lang="en-US" sz="1900" dirty="0"/>
          </a:p>
          <a:p>
            <a:endParaRPr lang="en-US" sz="1900" dirty="0"/>
          </a:p>
          <a:p>
            <a:endParaRPr lang="en-US" dirty="0"/>
          </a:p>
          <a:p>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dirty="0"/>
          </a:p>
          <a:p>
            <a:endParaRPr lang="en-US" dirty="0"/>
          </a:p>
        </p:txBody>
      </p:sp>
      <p:pic>
        <p:nvPicPr>
          <p:cNvPr id="7" name="Picture 6"/>
          <p:cNvPicPr>
            <a:picLocks noChangeAspect="1"/>
          </p:cNvPicPr>
          <p:nvPr/>
        </p:nvPicPr>
        <p:blipFill>
          <a:blip r:embed="rId3"/>
          <a:stretch>
            <a:fillRect/>
          </a:stretch>
        </p:blipFill>
        <p:spPr>
          <a:xfrm>
            <a:off x="9202266" y="2044459"/>
            <a:ext cx="1896300" cy="753500"/>
          </a:xfrm>
          <a:prstGeom prst="rect">
            <a:avLst/>
          </a:prstGeom>
        </p:spPr>
      </p:pic>
      <p:pic>
        <p:nvPicPr>
          <p:cNvPr id="8" name="Picture 7"/>
          <p:cNvPicPr>
            <a:picLocks noChangeAspect="1"/>
          </p:cNvPicPr>
          <p:nvPr/>
        </p:nvPicPr>
        <p:blipFill>
          <a:blip r:embed="rId4"/>
          <a:stretch>
            <a:fillRect/>
          </a:stretch>
        </p:blipFill>
        <p:spPr>
          <a:xfrm>
            <a:off x="8915616" y="3022247"/>
            <a:ext cx="2469600" cy="1705000"/>
          </a:xfrm>
          <a:prstGeom prst="rect">
            <a:avLst/>
          </a:prstGeom>
        </p:spPr>
      </p:pic>
      <p:pic>
        <p:nvPicPr>
          <p:cNvPr id="9" name="Picture 8"/>
          <p:cNvPicPr>
            <a:picLocks noChangeAspect="1"/>
          </p:cNvPicPr>
          <p:nvPr/>
        </p:nvPicPr>
        <p:blipFill>
          <a:blip r:embed="rId5"/>
          <a:stretch>
            <a:fillRect/>
          </a:stretch>
        </p:blipFill>
        <p:spPr>
          <a:xfrm>
            <a:off x="8948691" y="5250773"/>
            <a:ext cx="2403450" cy="1204500"/>
          </a:xfrm>
          <a:prstGeom prst="rect">
            <a:avLst/>
          </a:prstGeom>
        </p:spPr>
      </p:pic>
    </p:spTree>
    <p:extLst>
      <p:ext uri="{BB962C8B-B14F-4D97-AF65-F5344CB8AC3E}">
        <p14:creationId xmlns:p14="http://schemas.microsoft.com/office/powerpoint/2010/main" val="19210118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8380" y="448574"/>
            <a:ext cx="11475522" cy="969064"/>
          </a:xfrm>
        </p:spPr>
        <p:txBody>
          <a:bodyPr/>
          <a:lstStyle/>
          <a:p>
            <a:r>
              <a:rPr lang="en-US" dirty="0"/>
              <a:t>SAP Concur – Spend Authorization Number</a:t>
            </a:r>
          </a:p>
        </p:txBody>
      </p:sp>
      <p:sp>
        <p:nvSpPr>
          <p:cNvPr id="11" name="TextBox 10"/>
          <p:cNvSpPr txBox="1"/>
          <p:nvPr/>
        </p:nvSpPr>
        <p:spPr>
          <a:xfrm>
            <a:off x="8333117" y="2191109"/>
            <a:ext cx="3683479" cy="4862870"/>
          </a:xfrm>
          <a:prstGeom prst="rect">
            <a:avLst/>
          </a:prstGeom>
          <a:noFill/>
        </p:spPr>
        <p:txBody>
          <a:bodyPr wrap="square" rtlCol="0">
            <a:spAutoFit/>
          </a:bodyPr>
          <a:lstStyle/>
          <a:p>
            <a:r>
              <a:rPr lang="en-US" sz="2000" b="1" u="sng" dirty="0"/>
              <a:t>Directions</a:t>
            </a:r>
          </a:p>
          <a:p>
            <a:endParaRPr lang="en-US" sz="2000" b="1" u="sng" dirty="0"/>
          </a:p>
          <a:p>
            <a:pPr marL="285750" indent="-285750">
              <a:buFont typeface="Arial" panose="020B0604020202020204" pitchFamily="34" charset="0"/>
              <a:buChar char="•"/>
            </a:pPr>
            <a:r>
              <a:rPr lang="en-US" dirty="0"/>
              <a:t>Once approved, you can proceed to booking your travel.</a:t>
            </a:r>
          </a:p>
          <a:p>
            <a:endParaRPr lang="en-US" dirty="0"/>
          </a:p>
          <a:p>
            <a:pPr marL="285750" indent="-285750">
              <a:buFont typeface="Arial" panose="020B0604020202020204" pitchFamily="34" charset="0"/>
              <a:buChar char="•"/>
            </a:pPr>
            <a:r>
              <a:rPr lang="en-US" dirty="0"/>
              <a:t>In Workday, click on the Expenses </a:t>
            </a:r>
            <a:r>
              <a:rPr lang="en-US" dirty="0" err="1"/>
              <a:t>worklet</a:t>
            </a:r>
            <a:r>
              <a:rPr lang="en-US" dirty="0"/>
              <a:t> and select the Emerson Travel Program button.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Sign in and book your trip, as normal. If you need assistance, please email </a:t>
            </a:r>
            <a:r>
              <a:rPr lang="en-US" dirty="0">
                <a:solidFill>
                  <a:schemeClr val="accent3">
                    <a:lumMod val="40000"/>
                    <a:lumOff val="60000"/>
                  </a:schemeClr>
                </a:solidFill>
                <a:hlinkClick r:id="rId2"/>
              </a:rPr>
              <a:t>purchasing@emerson.edu</a:t>
            </a:r>
            <a:endParaRPr lang="en-US" dirty="0">
              <a:solidFill>
                <a:schemeClr val="accent3">
                  <a:lumMod val="40000"/>
                  <a:lumOff val="60000"/>
                </a:schemeClr>
              </a:solidFill>
            </a:endParaRP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pic>
        <p:nvPicPr>
          <p:cNvPr id="12" name="Picture 11"/>
          <p:cNvPicPr>
            <a:picLocks noChangeAspect="1"/>
          </p:cNvPicPr>
          <p:nvPr/>
        </p:nvPicPr>
        <p:blipFill>
          <a:blip r:embed="rId3"/>
          <a:stretch>
            <a:fillRect/>
          </a:stretch>
        </p:blipFill>
        <p:spPr>
          <a:xfrm>
            <a:off x="118380" y="2277374"/>
            <a:ext cx="8115398" cy="3945608"/>
          </a:xfrm>
          <a:prstGeom prst="rect">
            <a:avLst/>
          </a:prstGeom>
        </p:spPr>
      </p:pic>
    </p:spTree>
    <p:extLst>
      <p:ext uri="{BB962C8B-B14F-4D97-AF65-F5344CB8AC3E}">
        <p14:creationId xmlns:p14="http://schemas.microsoft.com/office/powerpoint/2010/main" val="995053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40" y="733246"/>
            <a:ext cx="11628407" cy="621102"/>
          </a:xfrm>
        </p:spPr>
        <p:txBody>
          <a:bodyPr/>
          <a:lstStyle/>
          <a:p>
            <a:r>
              <a:rPr lang="en-US" dirty="0"/>
              <a:t>SAP Concur – Spend Authorization Number</a:t>
            </a:r>
          </a:p>
        </p:txBody>
      </p:sp>
      <p:sp>
        <p:nvSpPr>
          <p:cNvPr id="3" name="Content Placeholder 2"/>
          <p:cNvSpPr>
            <a:spLocks noGrp="1"/>
          </p:cNvSpPr>
          <p:nvPr>
            <p:ph idx="1"/>
          </p:nvPr>
        </p:nvSpPr>
        <p:spPr>
          <a:xfrm>
            <a:off x="818711" y="2222287"/>
            <a:ext cx="11051236" cy="4325162"/>
          </a:xfrm>
        </p:spPr>
        <p:txBody>
          <a:bodyPr>
            <a:normAutofit/>
          </a:bodyPr>
          <a:lstStyle/>
          <a:p>
            <a:pPr marL="0" indent="0">
              <a:spcBef>
                <a:spcPts val="0"/>
              </a:spcBef>
              <a:spcAft>
                <a:spcPts val="0"/>
              </a:spcAft>
              <a:buNone/>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marL="0" indent="0">
              <a:spcBef>
                <a:spcPts val="0"/>
              </a:spcBef>
              <a:spcAft>
                <a:spcPts val="0"/>
              </a:spcAft>
              <a:buNone/>
            </a:pPr>
            <a:endParaRPr lang="en-US" sz="1600" dirty="0"/>
          </a:p>
          <a:p>
            <a:pPr>
              <a:spcBef>
                <a:spcPts val="0"/>
              </a:spcBef>
              <a:spcAft>
                <a:spcPts val="0"/>
              </a:spcAft>
            </a:pPr>
            <a:endParaRPr lang="en-US" sz="1900" dirty="0"/>
          </a:p>
          <a:p>
            <a:endParaRPr lang="en-US" sz="1900" dirty="0"/>
          </a:p>
          <a:p>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dirty="0"/>
          </a:p>
          <a:p>
            <a:endParaRPr lang="en-US" dirty="0"/>
          </a:p>
        </p:txBody>
      </p:sp>
      <p:pic>
        <p:nvPicPr>
          <p:cNvPr id="4" name="Picture 3"/>
          <p:cNvPicPr>
            <a:picLocks noChangeAspect="1"/>
          </p:cNvPicPr>
          <p:nvPr/>
        </p:nvPicPr>
        <p:blipFill>
          <a:blip r:embed="rId2"/>
          <a:stretch>
            <a:fillRect/>
          </a:stretch>
        </p:blipFill>
        <p:spPr>
          <a:xfrm>
            <a:off x="453384" y="1901412"/>
            <a:ext cx="11463509" cy="4966911"/>
          </a:xfrm>
          <a:prstGeom prst="rect">
            <a:avLst/>
          </a:prstGeom>
        </p:spPr>
      </p:pic>
    </p:spTree>
    <p:extLst>
      <p:ext uri="{BB962C8B-B14F-4D97-AF65-F5344CB8AC3E}">
        <p14:creationId xmlns:p14="http://schemas.microsoft.com/office/powerpoint/2010/main" val="3766561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1540" y="733246"/>
            <a:ext cx="11628407" cy="621102"/>
          </a:xfrm>
        </p:spPr>
        <p:txBody>
          <a:bodyPr/>
          <a:lstStyle/>
          <a:p>
            <a:r>
              <a:rPr lang="en-US" dirty="0"/>
              <a:t>SAP Concur – Spend Authorization Number </a:t>
            </a:r>
          </a:p>
        </p:txBody>
      </p:sp>
      <p:sp>
        <p:nvSpPr>
          <p:cNvPr id="3" name="Content Placeholder 2"/>
          <p:cNvSpPr>
            <a:spLocks noGrp="1"/>
          </p:cNvSpPr>
          <p:nvPr>
            <p:ph idx="1"/>
          </p:nvPr>
        </p:nvSpPr>
        <p:spPr>
          <a:xfrm>
            <a:off x="818711" y="2222287"/>
            <a:ext cx="11051236" cy="4325162"/>
          </a:xfrm>
        </p:spPr>
        <p:txBody>
          <a:bodyPr>
            <a:normAutofit/>
          </a:bodyPr>
          <a:lstStyle/>
          <a:p>
            <a:pPr marL="0" indent="0">
              <a:spcBef>
                <a:spcPts val="0"/>
              </a:spcBef>
              <a:spcAft>
                <a:spcPts val="0"/>
              </a:spcAft>
              <a:buNone/>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a:spcBef>
                <a:spcPts val="0"/>
              </a:spcBef>
              <a:spcAft>
                <a:spcPts val="0"/>
              </a:spcAft>
            </a:pPr>
            <a:endParaRPr lang="en-US" sz="1600" dirty="0"/>
          </a:p>
          <a:p>
            <a:pPr marL="0" indent="0">
              <a:spcBef>
                <a:spcPts val="0"/>
              </a:spcBef>
              <a:spcAft>
                <a:spcPts val="0"/>
              </a:spcAft>
              <a:buNone/>
            </a:pPr>
            <a:endParaRPr lang="en-US" sz="1600" dirty="0"/>
          </a:p>
          <a:p>
            <a:pPr>
              <a:spcBef>
                <a:spcPts val="0"/>
              </a:spcBef>
              <a:spcAft>
                <a:spcPts val="0"/>
              </a:spcAft>
            </a:pPr>
            <a:endParaRPr lang="en-US" sz="1900" dirty="0"/>
          </a:p>
          <a:p>
            <a:endParaRPr lang="en-US" sz="1900" dirty="0"/>
          </a:p>
          <a:p>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b="1" dirty="0"/>
          </a:p>
          <a:p>
            <a:pPr>
              <a:spcBef>
                <a:spcPts val="0"/>
              </a:spcBef>
              <a:spcAft>
                <a:spcPts val="0"/>
              </a:spcAft>
            </a:pPr>
            <a:endParaRPr lang="en-US" sz="1600" dirty="0"/>
          </a:p>
          <a:p>
            <a:endParaRPr lang="en-US" dirty="0"/>
          </a:p>
        </p:txBody>
      </p:sp>
      <p:pic>
        <p:nvPicPr>
          <p:cNvPr id="5" name="Picture 4"/>
          <p:cNvPicPr>
            <a:picLocks noChangeAspect="1"/>
          </p:cNvPicPr>
          <p:nvPr/>
        </p:nvPicPr>
        <p:blipFill>
          <a:blip r:embed="rId2"/>
          <a:stretch>
            <a:fillRect/>
          </a:stretch>
        </p:blipFill>
        <p:spPr>
          <a:xfrm>
            <a:off x="1988600" y="1902716"/>
            <a:ext cx="7954392" cy="4955284"/>
          </a:xfrm>
          <a:prstGeom prst="rect">
            <a:avLst/>
          </a:prstGeom>
        </p:spPr>
      </p:pic>
    </p:spTree>
    <p:extLst>
      <p:ext uri="{BB962C8B-B14F-4D97-AF65-F5344CB8AC3E}">
        <p14:creationId xmlns:p14="http://schemas.microsoft.com/office/powerpoint/2010/main" val="2061842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2143" y="448574"/>
            <a:ext cx="11481759" cy="969064"/>
          </a:xfrm>
        </p:spPr>
        <p:txBody>
          <a:bodyPr/>
          <a:lstStyle/>
          <a:p>
            <a:r>
              <a:rPr lang="en-US" dirty="0"/>
              <a:t>SAP Concur – Spend Authorization Number</a:t>
            </a:r>
          </a:p>
        </p:txBody>
      </p:sp>
      <p:pic>
        <p:nvPicPr>
          <p:cNvPr id="6" name="Picture 5"/>
          <p:cNvPicPr>
            <a:picLocks noChangeAspect="1"/>
          </p:cNvPicPr>
          <p:nvPr/>
        </p:nvPicPr>
        <p:blipFill>
          <a:blip r:embed="rId2"/>
          <a:stretch>
            <a:fillRect/>
          </a:stretch>
        </p:blipFill>
        <p:spPr>
          <a:xfrm>
            <a:off x="0" y="1867335"/>
            <a:ext cx="8169216" cy="4990665"/>
          </a:xfrm>
          <a:prstGeom prst="rect">
            <a:avLst/>
          </a:prstGeom>
        </p:spPr>
      </p:pic>
      <p:sp>
        <p:nvSpPr>
          <p:cNvPr id="11" name="TextBox 10"/>
          <p:cNvSpPr txBox="1"/>
          <p:nvPr/>
        </p:nvSpPr>
        <p:spPr>
          <a:xfrm>
            <a:off x="8333117" y="2191109"/>
            <a:ext cx="3683479" cy="3724096"/>
          </a:xfrm>
          <a:prstGeom prst="rect">
            <a:avLst/>
          </a:prstGeom>
          <a:noFill/>
        </p:spPr>
        <p:txBody>
          <a:bodyPr wrap="square" rtlCol="0">
            <a:spAutoFit/>
          </a:bodyPr>
          <a:lstStyle/>
          <a:p>
            <a:r>
              <a:rPr lang="en-US" sz="2000" b="1" u="sng" dirty="0"/>
              <a:t>Directions</a:t>
            </a:r>
          </a:p>
          <a:p>
            <a:endParaRPr lang="en-US" dirty="0"/>
          </a:p>
          <a:p>
            <a:pPr marL="285750" indent="-285750">
              <a:buFont typeface="Arial" panose="020B0604020202020204" pitchFamily="34" charset="0"/>
              <a:buChar char="•"/>
            </a:pPr>
            <a:r>
              <a:rPr lang="en-US" dirty="0"/>
              <a:t>On the final checkout page, you will need to add the </a:t>
            </a:r>
            <a:r>
              <a:rPr lang="en-US" b="1" dirty="0"/>
              <a:t>spend authorization number </a:t>
            </a:r>
            <a:r>
              <a:rPr lang="en-US" dirty="0"/>
              <a:t>acquired in Workday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You should acquire this prior to booking travel via the Create Spend Authorization task in Workday</a:t>
            </a:r>
          </a:p>
          <a:p>
            <a:pPr marL="742950" lvl="1" indent="-285750">
              <a:buFont typeface="Arial" panose="020B0604020202020204" pitchFamily="34" charset="0"/>
              <a:buChar char="•"/>
            </a:pPr>
            <a:r>
              <a:rPr lang="en-US" b="1" dirty="0"/>
              <a:t>AUTH-XXXXXX</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425634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4B5C-CD9B-4A29-B01E-5385CDCB2B31}"/>
              </a:ext>
            </a:extLst>
          </p:cNvPr>
          <p:cNvSpPr>
            <a:spLocks noGrp="1"/>
          </p:cNvSpPr>
          <p:nvPr>
            <p:ph type="title"/>
          </p:nvPr>
        </p:nvSpPr>
        <p:spPr>
          <a:xfrm>
            <a:off x="209725" y="447188"/>
            <a:ext cx="11643919" cy="970450"/>
          </a:xfrm>
        </p:spPr>
        <p:txBody>
          <a:bodyPr/>
          <a:lstStyle/>
          <a:p>
            <a:r>
              <a:rPr lang="en-US" dirty="0"/>
              <a:t>SAP Concur – Spend Authorization Number – Reconciliation</a:t>
            </a:r>
          </a:p>
        </p:txBody>
      </p:sp>
      <p:pic>
        <p:nvPicPr>
          <p:cNvPr id="3" name="Picture 2">
            <a:extLst>
              <a:ext uri="{FF2B5EF4-FFF2-40B4-BE49-F238E27FC236}">
                <a16:creationId xmlns:a16="http://schemas.microsoft.com/office/drawing/2014/main" id="{661CA39A-CBD3-42A3-A0E5-78D1D268154C}"/>
              </a:ext>
            </a:extLst>
          </p:cNvPr>
          <p:cNvPicPr>
            <a:picLocks noChangeAspect="1"/>
          </p:cNvPicPr>
          <p:nvPr/>
        </p:nvPicPr>
        <p:blipFill>
          <a:blip r:embed="rId3"/>
          <a:stretch>
            <a:fillRect/>
          </a:stretch>
        </p:blipFill>
        <p:spPr>
          <a:xfrm>
            <a:off x="2036617" y="2283799"/>
            <a:ext cx="8118764" cy="4303320"/>
          </a:xfrm>
          <a:prstGeom prst="rect">
            <a:avLst/>
          </a:prstGeom>
        </p:spPr>
      </p:pic>
    </p:spTree>
    <p:extLst>
      <p:ext uri="{BB962C8B-B14F-4D97-AF65-F5344CB8AC3E}">
        <p14:creationId xmlns:p14="http://schemas.microsoft.com/office/powerpoint/2010/main" val="37595210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8664B0"/>
      </a:accent1>
      <a:accent2>
        <a:srgbClr val="D75BCD"/>
      </a:accent2>
      <a:accent3>
        <a:srgbClr val="E54D86"/>
      </a:accent3>
      <a:accent4>
        <a:srgbClr val="DE4547"/>
      </a:accent4>
      <a:accent5>
        <a:srgbClr val="F16E40"/>
      </a:accent5>
      <a:accent6>
        <a:srgbClr val="EB9C5A"/>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7AF46513-5B0D-4B03-9323-32F3F0BFC9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Quotable</Template>
  <TotalTime>1689</TotalTime>
  <Words>674</Words>
  <Application>Microsoft Office PowerPoint</Application>
  <PresentationFormat>Widescreen</PresentationFormat>
  <Paragraphs>161</Paragraphs>
  <Slides>9</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2</vt:lpstr>
      <vt:lpstr>Quotable</vt:lpstr>
      <vt:lpstr> Create Spend Authorization in Workday for Booking Travel</vt:lpstr>
      <vt:lpstr>  Create Spend Authorization in Workday</vt:lpstr>
      <vt:lpstr>  Create Spend Authorization Task in Workday</vt:lpstr>
      <vt:lpstr>  Create Spend Authorization in Workday </vt:lpstr>
      <vt:lpstr>SAP Concur – Spend Authorization Number</vt:lpstr>
      <vt:lpstr>SAP Concur – Spend Authorization Number</vt:lpstr>
      <vt:lpstr>SAP Concur – Spend Authorization Number </vt:lpstr>
      <vt:lpstr>SAP Concur – Spend Authorization Number</vt:lpstr>
      <vt:lpstr>SAP Concur – Spend Authorization Number – Reconciliation</vt:lpstr>
    </vt:vector>
  </TitlesOfParts>
  <Company>Emerson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Create Spend Authorization in Workday/SAP Concur</dc:title>
  <dc:creator>Daniel Garcia-Decoteau</dc:creator>
  <cp:lastModifiedBy>Daniel Garcia-Decoteau</cp:lastModifiedBy>
  <cp:revision>40</cp:revision>
  <dcterms:created xsi:type="dcterms:W3CDTF">2020-08-25T20:05:47Z</dcterms:created>
  <dcterms:modified xsi:type="dcterms:W3CDTF">2021-05-18T19:48:41Z</dcterms:modified>
</cp:coreProperties>
</file>