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61" r:id="rId2"/>
    <p:sldId id="264" r:id="rId3"/>
    <p:sldId id="267" r:id="rId4"/>
    <p:sldId id="291" r:id="rId5"/>
    <p:sldId id="300" r:id="rId6"/>
    <p:sldId id="270" r:id="rId7"/>
    <p:sldId id="268" r:id="rId8"/>
    <p:sldId id="289" r:id="rId9"/>
    <p:sldId id="292" r:id="rId10"/>
    <p:sldId id="290" r:id="rId11"/>
    <p:sldId id="271" r:id="rId12"/>
    <p:sldId id="301" r:id="rId13"/>
    <p:sldId id="272" r:id="rId14"/>
    <p:sldId id="293" r:id="rId15"/>
    <p:sldId id="274" r:id="rId16"/>
    <p:sldId id="294" r:id="rId17"/>
    <p:sldId id="295" r:id="rId18"/>
    <p:sldId id="296" r:id="rId19"/>
    <p:sldId id="297" r:id="rId20"/>
    <p:sldId id="298" r:id="rId21"/>
    <p:sldId id="299" r:id="rId22"/>
    <p:sldId id="302" r:id="rId23"/>
    <p:sldId id="303" r:id="rId24"/>
    <p:sldId id="287" r:id="rId25"/>
    <p:sldId id="262" r:id="rId2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A1C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2" autoAdjust="0"/>
    <p:restoredTop sz="94674"/>
  </p:normalViewPr>
  <p:slideViewPr>
    <p:cSldViewPr snapToObjects="1">
      <p:cViewPr varScale="1">
        <p:scale>
          <a:sx n="55" d="100"/>
          <a:sy n="55" d="100"/>
        </p:scale>
        <p:origin x="312" y="102"/>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248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281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lstStyle/>
          <a:p>
            <a:r>
              <a:t>Title Text</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117" name="Shape 117"/>
          <p:cNvSpPr>
            <a:spLocks noGrp="1"/>
          </p:cNvSpPr>
          <p:nvPr>
            <p:ph type="title"/>
          </p:nvPr>
        </p:nvSpPr>
        <p:spPr>
          <a:xfrm>
            <a:off x="3963654" y="3255590"/>
            <a:ext cx="16456693" cy="3672652"/>
          </a:xfrm>
          <a:prstGeom prst="rect">
            <a:avLst/>
          </a:prstGeom>
        </p:spPr>
        <p:txBody>
          <a:bodyPr lIns="40138" tIns="40138" rIns="40138" bIns="40138" anchor="b"/>
          <a:lstStyle>
            <a:lvl1pPr defTabSz="870644">
              <a:defRPr sz="11000"/>
            </a:lvl1pPr>
          </a:lstStyle>
          <a:p>
            <a:r>
              <a:t>Title Text</a:t>
            </a:r>
          </a:p>
        </p:txBody>
      </p:sp>
      <p:sp>
        <p:nvSpPr>
          <p:cNvPr id="118" name="Shape 118"/>
          <p:cNvSpPr>
            <a:spLocks noGrp="1"/>
          </p:cNvSpPr>
          <p:nvPr>
            <p:ph type="body" sz="quarter" idx="1"/>
          </p:nvPr>
        </p:nvSpPr>
        <p:spPr>
          <a:xfrm>
            <a:off x="3963654" y="7028588"/>
            <a:ext cx="16456693" cy="1254321"/>
          </a:xfrm>
          <a:prstGeom prst="rect">
            <a:avLst/>
          </a:prstGeom>
        </p:spPr>
        <p:txBody>
          <a:bodyPr lIns="40138" tIns="40138" rIns="40138" bIns="40138" anchor="t"/>
          <a:lstStyle>
            <a:lvl1pPr marL="0" indent="0" algn="ctr" defTabSz="870644">
              <a:spcBef>
                <a:spcPts val="0"/>
              </a:spcBef>
              <a:buSzTx/>
              <a:buNone/>
              <a:defRPr sz="4200"/>
            </a:lvl1pPr>
            <a:lvl2pPr marL="0" indent="228600" algn="ctr" defTabSz="870644">
              <a:spcBef>
                <a:spcPts val="0"/>
              </a:spcBef>
              <a:buSzTx/>
              <a:buNone/>
              <a:defRPr sz="4200"/>
            </a:lvl2pPr>
            <a:lvl3pPr marL="0" indent="457200" algn="ctr" defTabSz="870644">
              <a:spcBef>
                <a:spcPts val="0"/>
              </a:spcBef>
              <a:buSzTx/>
              <a:buNone/>
              <a:defRPr sz="4200"/>
            </a:lvl3pPr>
            <a:lvl4pPr marL="0" indent="685800" algn="ctr" defTabSz="870644">
              <a:spcBef>
                <a:spcPts val="0"/>
              </a:spcBef>
              <a:buSzTx/>
              <a:buNone/>
              <a:defRPr sz="4200"/>
            </a:lvl4pPr>
            <a:lvl5pPr marL="0" indent="914400" algn="ctr" defTabSz="870644">
              <a:spcBef>
                <a:spcPts val="0"/>
              </a:spcBef>
              <a:buSzTx/>
              <a:buNone/>
              <a:defRPr sz="4200"/>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11985148" y="11774938"/>
            <a:ext cx="403670" cy="410478"/>
          </a:xfrm>
          <a:prstGeom prst="rect">
            <a:avLst/>
          </a:prstGeom>
        </p:spPr>
        <p:txBody>
          <a:bodyPr lIns="40138" tIns="40138" rIns="40138" bIns="40138"/>
          <a:lstStyle>
            <a:lvl1pPr defTabSz="870644">
              <a:defRPr sz="22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Date Placeholder 4"/>
          <p:cNvSpPr>
            <a:spLocks noGrp="1"/>
          </p:cNvSpPr>
          <p:nvPr>
            <p:ph type="dt" sz="half" idx="11"/>
          </p:nvPr>
        </p:nvSpPr>
        <p:spPr/>
        <p:txBody>
          <a:bodyPr/>
          <a:lstStyle>
            <a:lvl1pPr>
              <a:defRPr/>
            </a:lvl1pPr>
          </a:lstStyle>
          <a:p>
            <a:endParaRPr lang="en-US" altLang="en-US" sz="2000"/>
          </a:p>
        </p:txBody>
      </p:sp>
    </p:spTree>
    <p:extLst>
      <p:ext uri="{BB962C8B-B14F-4D97-AF65-F5344CB8AC3E}">
        <p14:creationId xmlns:p14="http://schemas.microsoft.com/office/powerpoint/2010/main" val="4261477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21945600" cy="2743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3962400"/>
            <a:ext cx="10769600" cy="7772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5200" y="3962400"/>
            <a:ext cx="10769600" cy="7772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5443200" y="12617450"/>
            <a:ext cx="7721600" cy="914400"/>
          </a:xfrm>
        </p:spPr>
        <p:txBody>
          <a:bodyPr/>
          <a:lstStyle>
            <a:lvl1pPr>
              <a:defRPr/>
            </a:lvl1pPr>
          </a:lstStyle>
          <a:p>
            <a:endParaRPr lang="en-US" altLang="en-US"/>
          </a:p>
        </p:txBody>
      </p:sp>
      <p:sp>
        <p:nvSpPr>
          <p:cNvPr id="6" name="Date Placeholder 5"/>
          <p:cNvSpPr>
            <a:spLocks noGrp="1"/>
          </p:cNvSpPr>
          <p:nvPr>
            <p:ph type="dt" sz="half" idx="11"/>
          </p:nvPr>
        </p:nvSpPr>
        <p:spPr>
          <a:xfrm>
            <a:off x="1219200" y="12611100"/>
            <a:ext cx="7315200" cy="952500"/>
          </a:xfrm>
        </p:spPr>
        <p:txBody>
          <a:bodyPr/>
          <a:lstStyle>
            <a:lvl1pPr>
              <a:defRPr/>
            </a:lvl1pPr>
          </a:lstStyle>
          <a:p>
            <a:endParaRPr lang="en-US" altLang="en-US" sz="2000"/>
          </a:p>
        </p:txBody>
      </p:sp>
    </p:spTree>
    <p:extLst>
      <p:ext uri="{BB962C8B-B14F-4D97-AF65-F5344CB8AC3E}">
        <p14:creationId xmlns:p14="http://schemas.microsoft.com/office/powerpoint/2010/main" val="3386142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3962400"/>
            <a:ext cx="10769600" cy="7772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5200" y="3962400"/>
            <a:ext cx="10769600" cy="7772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Date Placeholder 5"/>
          <p:cNvSpPr>
            <a:spLocks noGrp="1"/>
          </p:cNvSpPr>
          <p:nvPr>
            <p:ph type="dt" sz="half" idx="11"/>
          </p:nvPr>
        </p:nvSpPr>
        <p:spPr/>
        <p:txBody>
          <a:bodyPr/>
          <a:lstStyle>
            <a:lvl1pPr>
              <a:defRPr/>
            </a:lvl1pPr>
          </a:lstStyle>
          <a:p>
            <a:endParaRPr lang="en-US" altLang="en-US" sz="2000"/>
          </a:p>
        </p:txBody>
      </p:sp>
    </p:spTree>
    <p:extLst>
      <p:ext uri="{BB962C8B-B14F-4D97-AF65-F5344CB8AC3E}">
        <p14:creationId xmlns:p14="http://schemas.microsoft.com/office/powerpoint/2010/main" val="4107154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21945600" cy="2743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3962400"/>
            <a:ext cx="10769600" cy="7772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2395200" y="3962400"/>
            <a:ext cx="10769600" cy="3733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2395200" y="8001000"/>
            <a:ext cx="10769600" cy="3733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5443200" y="12617450"/>
            <a:ext cx="7721600" cy="914400"/>
          </a:xfrm>
        </p:spPr>
        <p:txBody>
          <a:bodyPr/>
          <a:lstStyle>
            <a:lvl1pPr>
              <a:defRPr/>
            </a:lvl1pPr>
          </a:lstStyle>
          <a:p>
            <a:endParaRPr lang="en-US" altLang="en-US"/>
          </a:p>
        </p:txBody>
      </p:sp>
      <p:sp>
        <p:nvSpPr>
          <p:cNvPr id="7" name="Date Placeholder 6"/>
          <p:cNvSpPr>
            <a:spLocks noGrp="1"/>
          </p:cNvSpPr>
          <p:nvPr>
            <p:ph type="dt" sz="half" idx="11"/>
          </p:nvPr>
        </p:nvSpPr>
        <p:spPr>
          <a:xfrm>
            <a:off x="1219200" y="12611100"/>
            <a:ext cx="7315200" cy="952500"/>
          </a:xfrm>
        </p:spPr>
        <p:txBody>
          <a:bodyPr/>
          <a:lstStyle>
            <a:lvl1pPr>
              <a:defRPr/>
            </a:lvl1pPr>
          </a:lstStyle>
          <a:p>
            <a:endParaRPr lang="en-US" altLang="en-US" sz="2000"/>
          </a:p>
        </p:txBody>
      </p:sp>
    </p:spTree>
    <p:extLst>
      <p:ext uri="{BB962C8B-B14F-4D97-AF65-F5344CB8AC3E}">
        <p14:creationId xmlns:p14="http://schemas.microsoft.com/office/powerpoint/2010/main" val="304651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9900" y="952500"/>
            <a:ext cx="9525000" cy="114681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727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68707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9525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9525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i="1"/>
            </a:lvl1pPr>
          </a:lstStyle>
          <a:p>
            <a:r>
              <a:t>–Johnny Appleseed</a:t>
            </a:r>
          </a:p>
        </p:txBody>
      </p:sp>
      <p:sp>
        <p:nvSpPr>
          <p:cNvPr id="94" name="Shape 94"/>
          <p:cNvSpPr>
            <a:spLocks noGrp="1"/>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A1CA3"/>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3" r:id="rId13"/>
    <p:sldLayoutId id="2147483664" r:id="rId14"/>
    <p:sldLayoutId id="2147483665" r:id="rId15"/>
    <p:sldLayoutId id="2147483666" r:id="rId16"/>
  </p:sldLayoutIdLst>
  <p:transition spd="med"/>
  <p:hf sldNum="0"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47800" y="838201"/>
            <a:ext cx="4191000" cy="1406908"/>
          </a:xfrm>
          <a:prstGeom prst="rect">
            <a:avLst/>
          </a:prstGeom>
        </p:spPr>
      </p:pic>
      <p:pic>
        <p:nvPicPr>
          <p:cNvPr id="4" name="Picture 3"/>
          <p:cNvPicPr>
            <a:picLocks noChangeAspect="1"/>
          </p:cNvPicPr>
          <p:nvPr/>
        </p:nvPicPr>
        <p:blipFill>
          <a:blip r:embed="rId4"/>
          <a:stretch>
            <a:fillRect/>
          </a:stretch>
        </p:blipFill>
        <p:spPr>
          <a:xfrm>
            <a:off x="10591800" y="10310257"/>
            <a:ext cx="13792200" cy="3405743"/>
          </a:xfrm>
          <a:prstGeom prst="rect">
            <a:avLst/>
          </a:prstGeom>
        </p:spPr>
      </p:pic>
      <p:sp>
        <p:nvSpPr>
          <p:cNvPr id="5" name="Rectangle 2"/>
          <p:cNvSpPr txBox="1">
            <a:spLocks noChangeArrowheads="1"/>
          </p:cNvSpPr>
          <p:nvPr/>
        </p:nvSpPr>
        <p:spPr>
          <a:xfrm>
            <a:off x="1271954" y="3429000"/>
            <a:ext cx="14249400" cy="4648200"/>
          </a:xfrm>
          <a:prstGeom prst="rect">
            <a:avLst/>
          </a:prstGeom>
          <a:ln w="12700">
            <a:miter lim="400000"/>
          </a:ln>
          <a:extLst>
            <a:ext uri="{C572A759-6A51-4108-AA02-DFA0A04FC94B}">
              <ma14:wrappingTextBoxFlag xmlns:ma14="http://schemas.microsoft.com/office/mac/drawingml/2011/main" xmlns="" val="1"/>
            </a:ext>
          </a:extLst>
        </p:spPr>
        <p:txBody>
          <a:bodyPr lIns="40138" tIns="40138" rIns="40138" bIns="40138" anchor="b">
            <a:normAutofit/>
          </a:bodyPr>
          <a:lstStyle>
            <a:lvl1pPr marL="0" marR="0" indent="0" algn="ctr" defTabSz="870644" rtl="0" latinLnBrk="0">
              <a:lnSpc>
                <a:spcPct val="100000"/>
              </a:lnSpc>
              <a:spcBef>
                <a:spcPts val="0"/>
              </a:spcBef>
              <a:spcAft>
                <a:spcPts val="0"/>
              </a:spcAft>
              <a:buClrTx/>
              <a:buSzTx/>
              <a:buFontTx/>
              <a:buNone/>
              <a:tabLst/>
              <a:defRPr sz="11000" b="0" i="0" u="none" strike="noStrike" cap="none" spc="0" baseline="0">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9200" dirty="0" smtClean="0"/>
              <a:t>Excel Tips and Techniques</a:t>
            </a:r>
          </a:p>
          <a:p>
            <a:pPr algn="l" hangingPunct="1"/>
            <a:r>
              <a:rPr lang="en-US" altLang="en-US" sz="3600" dirty="0" smtClean="0"/>
              <a:t> By Business </a:t>
            </a:r>
            <a:r>
              <a:rPr lang="en-US" altLang="en-US" sz="3600" dirty="0"/>
              <a:t>Intelligence and the Controller’s Office</a:t>
            </a:r>
          </a:p>
          <a:p>
            <a:pPr hangingPunct="1"/>
            <a:endParaRPr lang="en-US" altLang="en-US" sz="9200" dirty="0"/>
          </a:p>
          <a:p>
            <a:pPr hangingPunct="1"/>
            <a:r>
              <a:rPr lang="en-US" altLang="en-US" sz="3600" dirty="0" smtClean="0"/>
              <a:t>Our </a:t>
            </a:r>
            <a:r>
              <a:rPr lang="en-US" altLang="en-US" sz="3600" dirty="0"/>
              <a:t>tips and techniques for fast number crunching and data analysis</a:t>
            </a:r>
          </a:p>
          <a:p>
            <a:pPr hangingPunct="1"/>
            <a:endParaRPr lang="en-US" altLang="en-US" sz="3600" dirty="0"/>
          </a:p>
        </p:txBody>
      </p:sp>
    </p:spTree>
    <p:extLst>
      <p:ext uri="{BB962C8B-B14F-4D97-AF65-F5344CB8AC3E}">
        <p14:creationId xmlns:p14="http://schemas.microsoft.com/office/powerpoint/2010/main" val="148377120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914400"/>
            <a:ext cx="21945600" cy="1305874"/>
          </a:xfrm>
        </p:spPr>
        <p:txBody>
          <a:bodyPr>
            <a:normAutofit fontScale="90000"/>
          </a:bodyPr>
          <a:lstStyle/>
          <a:p>
            <a:r>
              <a:rPr lang="en-US" altLang="en-US" dirty="0" smtClean="0"/>
              <a:t>Quick Tip #4 VLOOKUP (cont.)</a:t>
            </a:r>
            <a:endParaRPr lang="en-US" altLang="en-US" dirty="0"/>
          </a:p>
        </p:txBody>
      </p:sp>
      <p:sp>
        <p:nvSpPr>
          <p:cNvPr id="10243" name="Rectangle 3"/>
          <p:cNvSpPr>
            <a:spLocks noGrp="1" noChangeArrowheads="1"/>
          </p:cNvSpPr>
          <p:nvPr>
            <p:ph type="body" sz="half" idx="1"/>
          </p:nvPr>
        </p:nvSpPr>
        <p:spPr>
          <a:xfrm>
            <a:off x="990600" y="3733800"/>
            <a:ext cx="23088600" cy="8839200"/>
          </a:xfrm>
        </p:spPr>
        <p:txBody>
          <a:bodyPr>
            <a:normAutofit fontScale="70000" lnSpcReduction="20000"/>
          </a:bodyPr>
          <a:lstStyle/>
          <a:p>
            <a:r>
              <a:rPr lang="en-US" altLang="en-US" sz="5600" dirty="0" smtClean="0">
                <a:solidFill>
                  <a:schemeClr val="tx1"/>
                </a:solidFill>
              </a:rPr>
              <a:t>VLOOKUP Troubleshooting – Common Errors and Things to Remember: </a:t>
            </a:r>
          </a:p>
          <a:p>
            <a:r>
              <a:rPr lang="en-US" altLang="en-US" sz="5600" dirty="0" smtClean="0"/>
              <a:t>You will need to ensure the formatting of the “</a:t>
            </a:r>
            <a:r>
              <a:rPr lang="en-US" altLang="en-US" sz="5600" dirty="0" err="1" smtClean="0"/>
              <a:t>lookup_value</a:t>
            </a:r>
            <a:r>
              <a:rPr lang="en-US" altLang="en-US" sz="5600" dirty="0" smtClean="0"/>
              <a:t>” is the same as the first column in the table. If our cell H19 was formatted as a number, and the first column of the table was formatted as text, we may get a result of “#N/A”.</a:t>
            </a:r>
          </a:p>
          <a:p>
            <a:r>
              <a:rPr lang="en-US" altLang="en-US" sz="5600" dirty="0" smtClean="0"/>
              <a:t>The “</a:t>
            </a:r>
            <a:r>
              <a:rPr lang="en-US" altLang="en-US" sz="5600" dirty="0" err="1" smtClean="0"/>
              <a:t>lookup_value</a:t>
            </a:r>
            <a:r>
              <a:rPr lang="en-US" altLang="en-US" sz="5600" dirty="0" smtClean="0"/>
              <a:t>” needs to be a unique number and can’t be repeated multiple times in the data set. If there were multiple entries for “Capital Cheeses Corp” in our example, only the first result in the data set would be returned.</a:t>
            </a:r>
          </a:p>
          <a:p>
            <a:r>
              <a:rPr lang="en-US" altLang="en-US" sz="5600" dirty="0" smtClean="0"/>
              <a:t>A best practice for entering the “</a:t>
            </a:r>
            <a:r>
              <a:rPr lang="en-US" altLang="en-US" sz="5600" dirty="0" err="1" smtClean="0"/>
              <a:t>table_array</a:t>
            </a:r>
            <a:r>
              <a:rPr lang="en-US" altLang="en-US" sz="5600" dirty="0" smtClean="0"/>
              <a:t>” is to use absolute references (type $C$18:$E$33 rather than C18:E33) because if the formula is copied/pasted to any other cells, the “</a:t>
            </a:r>
            <a:r>
              <a:rPr lang="en-US" altLang="en-US" sz="5600" dirty="0" err="1" smtClean="0"/>
              <a:t>table_array</a:t>
            </a:r>
            <a:r>
              <a:rPr lang="en-US" altLang="en-US" sz="5600" dirty="0" smtClean="0"/>
              <a:t>” will change as well, and the data you are looking for may not be picked up</a:t>
            </a:r>
            <a:r>
              <a:rPr lang="en-US" altLang="en-US" sz="5600" dirty="0" smtClean="0"/>
              <a:t>.</a:t>
            </a:r>
          </a:p>
          <a:p>
            <a:r>
              <a:rPr lang="en-US" altLang="en-US" sz="5600" dirty="0" smtClean="0"/>
              <a:t>HLOOKUP can also be used for data arranged horizontally, rather than vertically. The layout of the two “LOOKUP” formulas are similar.</a:t>
            </a:r>
            <a:endParaRPr lang="en-US" altLang="en-US" sz="5600" dirty="0"/>
          </a:p>
        </p:txBody>
      </p:sp>
    </p:spTree>
    <p:extLst>
      <p:ext uri="{BB962C8B-B14F-4D97-AF65-F5344CB8AC3E}">
        <p14:creationId xmlns:p14="http://schemas.microsoft.com/office/powerpoint/2010/main" val="643362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en-US" altLang="en-US" dirty="0"/>
              <a:t>Quick Tip </a:t>
            </a:r>
            <a:r>
              <a:rPr lang="en-US" altLang="en-US" dirty="0" smtClean="0"/>
              <a:t>#5 Paste Special</a:t>
            </a:r>
            <a:endParaRPr lang="en-US" altLang="en-US" dirty="0"/>
          </a:p>
        </p:txBody>
      </p:sp>
      <p:sp>
        <p:nvSpPr>
          <p:cNvPr id="12291" name="Rectangle 3"/>
          <p:cNvSpPr>
            <a:spLocks noChangeArrowheads="1"/>
          </p:cNvSpPr>
          <p:nvPr/>
        </p:nvSpPr>
        <p:spPr bwMode="auto">
          <a:xfrm>
            <a:off x="3962400" y="3352800"/>
            <a:ext cx="16459200" cy="223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panose="020B0604020202020204" pitchFamily="34" charset="0"/>
              </a:defRPr>
            </a:lvl1pPr>
            <a:lvl2pPr>
              <a:defRPr sz="4400">
                <a:solidFill>
                  <a:schemeClr val="tx1"/>
                </a:solidFill>
                <a:latin typeface="Arial" panose="020B0604020202020204" pitchFamily="34" charset="0"/>
              </a:defRPr>
            </a:lvl2pPr>
            <a:lvl3pPr>
              <a:defRPr sz="4400">
                <a:solidFill>
                  <a:schemeClr val="tx1"/>
                </a:solidFill>
                <a:latin typeface="Arial" panose="020B0604020202020204" pitchFamily="34" charset="0"/>
              </a:defRPr>
            </a:lvl3pPr>
            <a:lvl4pPr>
              <a:defRPr sz="4400">
                <a:solidFill>
                  <a:schemeClr val="tx1"/>
                </a:solidFill>
                <a:latin typeface="Arial" panose="020B0604020202020204" pitchFamily="34" charset="0"/>
              </a:defRPr>
            </a:lvl4pPr>
            <a:lvl5pPr>
              <a:defRPr sz="4400">
                <a:solidFill>
                  <a:schemeClr val="tx1"/>
                </a:solidFill>
                <a:latin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defRPr>
            </a:lvl9pPr>
          </a:lstStyle>
          <a:p>
            <a:pPr algn="ctr" eaLnBrk="1" hangingPunct="1"/>
            <a:r>
              <a:rPr lang="en-US" altLang="en-US" sz="4800" dirty="0"/>
              <a:t>Use </a:t>
            </a:r>
            <a:r>
              <a:rPr lang="en-US" altLang="en-US" sz="4800" dirty="0" smtClean="0"/>
              <a:t>Excel’s </a:t>
            </a:r>
            <a:r>
              <a:rPr lang="en-US" altLang="en-US" sz="4800" b="1" u="sng" dirty="0" smtClean="0"/>
              <a:t>HOME </a:t>
            </a:r>
            <a:r>
              <a:rPr lang="en-US" altLang="en-US" sz="4800" b="1" u="sng" dirty="0"/>
              <a:t>&gt; </a:t>
            </a:r>
            <a:r>
              <a:rPr lang="en-US" altLang="en-US" sz="4800" b="1" u="sng" dirty="0" smtClean="0"/>
              <a:t>CLIPBOARD &gt; PASTE </a:t>
            </a:r>
            <a:r>
              <a:rPr lang="en-US" altLang="en-US" sz="4800" b="1" u="sng" dirty="0"/>
              <a:t>SPECIAL </a:t>
            </a:r>
            <a:r>
              <a:rPr lang="en-US" altLang="en-US" sz="4800" b="1" u="sng" dirty="0" smtClean="0"/>
              <a:t>&gt;</a:t>
            </a:r>
            <a:endParaRPr lang="en-US" altLang="en-US" sz="4800" dirty="0"/>
          </a:p>
        </p:txBody>
      </p:sp>
      <p:pic>
        <p:nvPicPr>
          <p:cNvPr id="3" name="Picture 2"/>
          <p:cNvPicPr>
            <a:picLocks noChangeAspect="1"/>
          </p:cNvPicPr>
          <p:nvPr/>
        </p:nvPicPr>
        <p:blipFill>
          <a:blip r:embed="rId2"/>
          <a:stretch>
            <a:fillRect/>
          </a:stretch>
        </p:blipFill>
        <p:spPr>
          <a:xfrm>
            <a:off x="13636626" y="5257800"/>
            <a:ext cx="4870796" cy="4038600"/>
          </a:xfrm>
          <a:prstGeom prst="rect">
            <a:avLst/>
          </a:prstGeom>
        </p:spPr>
      </p:pic>
      <p:sp>
        <p:nvSpPr>
          <p:cNvPr id="12" name="Rectangle 3"/>
          <p:cNvSpPr>
            <a:spLocks noChangeArrowheads="1"/>
          </p:cNvSpPr>
          <p:nvPr/>
        </p:nvSpPr>
        <p:spPr bwMode="auto">
          <a:xfrm>
            <a:off x="1689100" y="5615709"/>
            <a:ext cx="11264900" cy="6957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panose="020B0604020202020204" pitchFamily="34" charset="0"/>
              </a:defRPr>
            </a:lvl1pPr>
            <a:lvl2pPr>
              <a:defRPr sz="4400">
                <a:solidFill>
                  <a:schemeClr val="tx1"/>
                </a:solidFill>
                <a:latin typeface="Arial" panose="020B0604020202020204" pitchFamily="34" charset="0"/>
              </a:defRPr>
            </a:lvl2pPr>
            <a:lvl3pPr>
              <a:defRPr sz="4400">
                <a:solidFill>
                  <a:schemeClr val="tx1"/>
                </a:solidFill>
                <a:latin typeface="Arial" panose="020B0604020202020204" pitchFamily="34" charset="0"/>
              </a:defRPr>
            </a:lvl3pPr>
            <a:lvl4pPr>
              <a:defRPr sz="4400">
                <a:solidFill>
                  <a:schemeClr val="tx1"/>
                </a:solidFill>
                <a:latin typeface="Arial" panose="020B0604020202020204" pitchFamily="34" charset="0"/>
              </a:defRPr>
            </a:lvl4pPr>
            <a:lvl5pPr>
              <a:defRPr sz="4400">
                <a:solidFill>
                  <a:schemeClr val="tx1"/>
                </a:solidFill>
                <a:latin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defRPr>
            </a:lvl9pPr>
          </a:lstStyle>
          <a:p>
            <a:pPr algn="l" eaLnBrk="1" hangingPunct="1"/>
            <a:r>
              <a:rPr lang="en-US" altLang="en-US" sz="4800" dirty="0" smtClean="0"/>
              <a:t>Values: Replace formulas with returned results</a:t>
            </a:r>
          </a:p>
          <a:p>
            <a:pPr algn="l" eaLnBrk="1" hangingPunct="1"/>
            <a:endParaRPr lang="en-US" altLang="en-US" sz="4800" dirty="0" smtClean="0"/>
          </a:p>
          <a:p>
            <a:pPr algn="l" eaLnBrk="1" hangingPunct="1"/>
            <a:r>
              <a:rPr lang="en-US" altLang="en-US" dirty="0" smtClean="0"/>
              <a:t>Formats: Allows you to paste in formatting from one cell or set of cells to another</a:t>
            </a:r>
          </a:p>
          <a:p>
            <a:pPr algn="l" eaLnBrk="1" hangingPunct="1"/>
            <a:endParaRPr lang="en-US" altLang="en-US" dirty="0" smtClean="0"/>
          </a:p>
          <a:p>
            <a:pPr algn="l" eaLnBrk="1" hangingPunct="1"/>
            <a:r>
              <a:rPr lang="en-US" altLang="en-US" dirty="0" smtClean="0"/>
              <a:t>Formulas: Pastes the formula of a copied cell, not the result</a:t>
            </a:r>
          </a:p>
          <a:p>
            <a:pPr algn="l" eaLnBrk="1" hangingPunct="1"/>
            <a:endParaRPr lang="en-US" altLang="en-US" dirty="0"/>
          </a:p>
          <a:p>
            <a:pPr algn="l" eaLnBrk="1" hangingPunct="1"/>
            <a:r>
              <a:rPr lang="en-US" altLang="en-US" dirty="0" smtClean="0"/>
              <a:t>Multiply: Will replace the highlighted cells with the product of the copied cell and the previous value in the selected cell</a:t>
            </a:r>
          </a:p>
        </p:txBody>
      </p:sp>
      <p:pic>
        <p:nvPicPr>
          <p:cNvPr id="2" name="Picture 1"/>
          <p:cNvPicPr>
            <a:picLocks noChangeAspect="1"/>
          </p:cNvPicPr>
          <p:nvPr/>
        </p:nvPicPr>
        <p:blipFill>
          <a:blip r:embed="rId3"/>
          <a:stretch>
            <a:fillRect/>
          </a:stretch>
        </p:blipFill>
        <p:spPr>
          <a:xfrm>
            <a:off x="13636626" y="9829800"/>
            <a:ext cx="4733925" cy="3438525"/>
          </a:xfrm>
          <a:prstGeom prst="rect">
            <a:avLst/>
          </a:prstGeom>
        </p:spPr>
      </p:pic>
      <p:pic>
        <p:nvPicPr>
          <p:cNvPr id="4" name="Picture 3"/>
          <p:cNvPicPr>
            <a:picLocks noChangeAspect="1"/>
          </p:cNvPicPr>
          <p:nvPr/>
        </p:nvPicPr>
        <p:blipFill>
          <a:blip r:embed="rId4"/>
          <a:stretch>
            <a:fillRect/>
          </a:stretch>
        </p:blipFill>
        <p:spPr>
          <a:xfrm>
            <a:off x="20650200" y="10058400"/>
            <a:ext cx="3113171" cy="1143000"/>
          </a:xfrm>
          <a:prstGeom prst="rect">
            <a:avLst/>
          </a:prstGeom>
        </p:spPr>
      </p:pic>
      <p:cxnSp>
        <p:nvCxnSpPr>
          <p:cNvPr id="6" name="Straight Arrow Connector 5"/>
          <p:cNvCxnSpPr/>
          <p:nvPr/>
        </p:nvCxnSpPr>
        <p:spPr>
          <a:xfrm>
            <a:off x="18507422" y="10591800"/>
            <a:ext cx="1761778" cy="0"/>
          </a:xfrm>
          <a:prstGeom prst="straightConnector1">
            <a:avLst/>
          </a:prstGeom>
          <a:ln w="76200">
            <a:solidFill>
              <a:srgbClr val="FF00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823385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a:r>
              <a:rPr lang="en-US" altLang="en-US" dirty="0"/>
              <a:t>Quick Tip </a:t>
            </a:r>
            <a:r>
              <a:rPr lang="en-US" altLang="en-US" dirty="0" smtClean="0"/>
              <a:t>#5 Paste Special (cont.)</a:t>
            </a:r>
            <a:endParaRPr lang="en-US" altLang="en-US" dirty="0"/>
          </a:p>
        </p:txBody>
      </p:sp>
      <p:sp>
        <p:nvSpPr>
          <p:cNvPr id="12" name="Rectangle 3"/>
          <p:cNvSpPr>
            <a:spLocks noChangeArrowheads="1"/>
          </p:cNvSpPr>
          <p:nvPr/>
        </p:nvSpPr>
        <p:spPr bwMode="auto">
          <a:xfrm>
            <a:off x="1371600" y="2521994"/>
            <a:ext cx="11264900" cy="851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panose="020B0604020202020204" pitchFamily="34" charset="0"/>
              </a:defRPr>
            </a:lvl1pPr>
            <a:lvl2pPr>
              <a:defRPr sz="4400">
                <a:solidFill>
                  <a:schemeClr val="tx1"/>
                </a:solidFill>
                <a:latin typeface="Arial" panose="020B0604020202020204" pitchFamily="34" charset="0"/>
              </a:defRPr>
            </a:lvl2pPr>
            <a:lvl3pPr>
              <a:defRPr sz="4400">
                <a:solidFill>
                  <a:schemeClr val="tx1"/>
                </a:solidFill>
                <a:latin typeface="Arial" panose="020B0604020202020204" pitchFamily="34" charset="0"/>
              </a:defRPr>
            </a:lvl3pPr>
            <a:lvl4pPr>
              <a:defRPr sz="4400">
                <a:solidFill>
                  <a:schemeClr val="tx1"/>
                </a:solidFill>
                <a:latin typeface="Arial" panose="020B0604020202020204" pitchFamily="34" charset="0"/>
              </a:defRPr>
            </a:lvl4pPr>
            <a:lvl5pPr>
              <a:defRPr sz="4400">
                <a:solidFill>
                  <a:schemeClr val="tx1"/>
                </a:solidFill>
                <a:latin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defRPr>
            </a:lvl9pPr>
          </a:lstStyle>
          <a:p>
            <a:pPr algn="l" eaLnBrk="1" hangingPunct="1"/>
            <a:r>
              <a:rPr lang="en-US" altLang="en-US" sz="4800" dirty="0" smtClean="0"/>
              <a:t>Pasting down values from above:</a:t>
            </a:r>
          </a:p>
          <a:p>
            <a:pPr algn="l" eaLnBrk="1" hangingPunct="1"/>
            <a:endParaRPr lang="en-US" altLang="en-US" dirty="0" smtClean="0"/>
          </a:p>
          <a:p>
            <a:pPr marL="571500" indent="-571500" algn="l" eaLnBrk="1" hangingPunct="1">
              <a:buFont typeface="Arial" panose="020B0604020202020204" pitchFamily="34" charset="0"/>
              <a:buChar char="•"/>
            </a:pPr>
            <a:r>
              <a:rPr lang="en-US" altLang="en-US" dirty="0" smtClean="0"/>
              <a:t>Highlight the cells you would like to paste values down into</a:t>
            </a:r>
          </a:p>
          <a:p>
            <a:pPr marL="571500" indent="-571500" algn="l" eaLnBrk="1" hangingPunct="1">
              <a:buFont typeface="Arial" panose="020B0604020202020204" pitchFamily="34" charset="0"/>
              <a:buChar char="•"/>
            </a:pPr>
            <a:r>
              <a:rPr lang="en-US" altLang="en-US" dirty="0" smtClean="0"/>
              <a:t>Enter the cell reference that you would like to paste from</a:t>
            </a:r>
          </a:p>
          <a:p>
            <a:pPr marL="571500" indent="-571500" algn="l" eaLnBrk="1" hangingPunct="1">
              <a:buFont typeface="Arial" panose="020B0604020202020204" pitchFamily="34" charset="0"/>
              <a:buChar char="•"/>
            </a:pPr>
            <a:r>
              <a:rPr lang="en-US" altLang="en-US" dirty="0" smtClean="0"/>
              <a:t>Press CTRL+ENTER, which will paste the references down</a:t>
            </a:r>
          </a:p>
          <a:p>
            <a:pPr marL="571500" indent="-571500" algn="l" eaLnBrk="1" hangingPunct="1">
              <a:buFont typeface="Arial" panose="020B0604020202020204" pitchFamily="34" charset="0"/>
              <a:buChar char="•"/>
            </a:pPr>
            <a:endParaRPr lang="en-US" altLang="en-US" dirty="0"/>
          </a:p>
          <a:p>
            <a:pPr algn="l" eaLnBrk="1" hangingPunct="1"/>
            <a:r>
              <a:rPr lang="en-US" altLang="en-US" dirty="0" smtClean="0"/>
              <a:t>CTRL+G &gt; “Special” with cells selected allows you to select specified types cells within the highlighted area</a:t>
            </a:r>
          </a:p>
        </p:txBody>
      </p:sp>
      <p:cxnSp>
        <p:nvCxnSpPr>
          <p:cNvPr id="6" name="Straight Arrow Connector 5"/>
          <p:cNvCxnSpPr/>
          <p:nvPr/>
        </p:nvCxnSpPr>
        <p:spPr>
          <a:xfrm>
            <a:off x="17297400" y="4724400"/>
            <a:ext cx="1752600" cy="0"/>
          </a:xfrm>
          <a:prstGeom prst="straightConnector1">
            <a:avLst/>
          </a:prstGeom>
          <a:ln w="76200">
            <a:solidFill>
              <a:srgbClr val="FF0000"/>
            </a:solidFill>
            <a:tailEnd type="triangle"/>
          </a:ln>
        </p:spPr>
        <p:style>
          <a:lnRef idx="1">
            <a:schemeClr val="accent5"/>
          </a:lnRef>
          <a:fillRef idx="0">
            <a:schemeClr val="accent5"/>
          </a:fillRef>
          <a:effectRef idx="0">
            <a:schemeClr val="accent5"/>
          </a:effectRef>
          <a:fontRef idx="minor">
            <a:schemeClr val="tx1"/>
          </a:fontRef>
        </p:style>
      </p:cxnSp>
      <p:pic>
        <p:nvPicPr>
          <p:cNvPr id="5" name="Picture 4"/>
          <p:cNvPicPr>
            <a:picLocks noChangeAspect="1"/>
          </p:cNvPicPr>
          <p:nvPr/>
        </p:nvPicPr>
        <p:blipFill>
          <a:blip r:embed="rId2"/>
          <a:stretch>
            <a:fillRect/>
          </a:stretch>
        </p:blipFill>
        <p:spPr>
          <a:xfrm>
            <a:off x="12642361" y="3352800"/>
            <a:ext cx="4467379" cy="2590800"/>
          </a:xfrm>
          <a:prstGeom prst="rect">
            <a:avLst/>
          </a:prstGeom>
        </p:spPr>
      </p:pic>
      <p:pic>
        <p:nvPicPr>
          <p:cNvPr id="7" name="Picture 6"/>
          <p:cNvPicPr>
            <a:picLocks noChangeAspect="1"/>
          </p:cNvPicPr>
          <p:nvPr/>
        </p:nvPicPr>
        <p:blipFill>
          <a:blip r:embed="rId3"/>
          <a:stretch>
            <a:fillRect/>
          </a:stretch>
        </p:blipFill>
        <p:spPr>
          <a:xfrm>
            <a:off x="19278600" y="3352800"/>
            <a:ext cx="4476251" cy="2590800"/>
          </a:xfrm>
          <a:prstGeom prst="rect">
            <a:avLst/>
          </a:prstGeom>
        </p:spPr>
      </p:pic>
      <p:pic>
        <p:nvPicPr>
          <p:cNvPr id="11" name="Picture 10"/>
          <p:cNvPicPr>
            <a:picLocks noChangeAspect="1"/>
          </p:cNvPicPr>
          <p:nvPr/>
        </p:nvPicPr>
        <p:blipFill>
          <a:blip r:embed="rId4"/>
          <a:stretch>
            <a:fillRect/>
          </a:stretch>
        </p:blipFill>
        <p:spPr>
          <a:xfrm>
            <a:off x="11818525" y="7841752"/>
            <a:ext cx="6115050" cy="3190875"/>
          </a:xfrm>
          <a:prstGeom prst="rect">
            <a:avLst/>
          </a:prstGeom>
        </p:spPr>
      </p:pic>
      <p:pic>
        <p:nvPicPr>
          <p:cNvPr id="13" name="Picture 12"/>
          <p:cNvPicPr>
            <a:picLocks noChangeAspect="1"/>
          </p:cNvPicPr>
          <p:nvPr/>
        </p:nvPicPr>
        <p:blipFill>
          <a:blip r:embed="rId5"/>
          <a:stretch>
            <a:fillRect/>
          </a:stretch>
        </p:blipFill>
        <p:spPr>
          <a:xfrm>
            <a:off x="20067412" y="7915387"/>
            <a:ext cx="3114675" cy="1800225"/>
          </a:xfrm>
          <a:prstGeom prst="rect">
            <a:avLst/>
          </a:prstGeom>
        </p:spPr>
      </p:pic>
      <p:pic>
        <p:nvPicPr>
          <p:cNvPr id="14" name="Picture 13"/>
          <p:cNvPicPr>
            <a:picLocks noChangeAspect="1"/>
          </p:cNvPicPr>
          <p:nvPr/>
        </p:nvPicPr>
        <p:blipFill>
          <a:blip r:embed="rId6"/>
          <a:stretch>
            <a:fillRect/>
          </a:stretch>
        </p:blipFill>
        <p:spPr>
          <a:xfrm>
            <a:off x="11963400" y="9891214"/>
            <a:ext cx="2619375" cy="2505075"/>
          </a:xfrm>
          <a:prstGeom prst="rect">
            <a:avLst/>
          </a:prstGeom>
        </p:spPr>
      </p:pic>
      <p:cxnSp>
        <p:nvCxnSpPr>
          <p:cNvPr id="17" name="Straight Arrow Connector 16"/>
          <p:cNvCxnSpPr/>
          <p:nvPr/>
        </p:nvCxnSpPr>
        <p:spPr>
          <a:xfrm>
            <a:off x="18173700" y="8815499"/>
            <a:ext cx="1752600" cy="0"/>
          </a:xfrm>
          <a:prstGeom prst="straightConnector1">
            <a:avLst/>
          </a:prstGeom>
          <a:ln w="76200">
            <a:solidFill>
              <a:srgbClr val="FF00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44620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814494" y="4951945"/>
            <a:ext cx="13270610" cy="8343016"/>
          </a:xfrm>
          <a:prstGeom prst="rect">
            <a:avLst/>
          </a:prstGeom>
        </p:spPr>
      </p:pic>
      <p:sp>
        <p:nvSpPr>
          <p:cNvPr id="14338" name="Rectangle 2"/>
          <p:cNvSpPr>
            <a:spLocks noGrp="1" noChangeArrowheads="1"/>
          </p:cNvSpPr>
          <p:nvPr>
            <p:ph type="title"/>
          </p:nvPr>
        </p:nvSpPr>
        <p:spPr/>
        <p:txBody>
          <a:bodyPr>
            <a:normAutofit/>
          </a:bodyPr>
          <a:lstStyle/>
          <a:p>
            <a:r>
              <a:rPr lang="en-US" altLang="en-US" dirty="0" smtClean="0"/>
              <a:t>Quick Tip #6 Filters</a:t>
            </a:r>
            <a:endParaRPr lang="en-US" altLang="en-US" dirty="0"/>
          </a:p>
        </p:txBody>
      </p:sp>
      <p:sp>
        <p:nvSpPr>
          <p:cNvPr id="14339" name="Rectangle 3"/>
          <p:cNvSpPr>
            <a:spLocks noGrp="1" noChangeArrowheads="1"/>
          </p:cNvSpPr>
          <p:nvPr>
            <p:ph type="body" sz="half" idx="1"/>
          </p:nvPr>
        </p:nvSpPr>
        <p:spPr>
          <a:xfrm>
            <a:off x="419096" y="3478790"/>
            <a:ext cx="13906504" cy="788410"/>
          </a:xfrm>
        </p:spPr>
        <p:txBody>
          <a:bodyPr>
            <a:normAutofit lnSpcReduction="10000"/>
          </a:bodyPr>
          <a:lstStyle/>
          <a:p>
            <a:r>
              <a:rPr lang="en-US" altLang="en-US" sz="4800" dirty="0"/>
              <a:t>This is a great tool for analyzing data. </a:t>
            </a:r>
            <a:endParaRPr lang="en-US" altLang="en-US" sz="4800" b="1" i="1" u="sng" dirty="0"/>
          </a:p>
        </p:txBody>
      </p:sp>
      <p:sp>
        <p:nvSpPr>
          <p:cNvPr id="14346" name="AutoShape 10"/>
          <p:cNvSpPr>
            <a:spLocks noChangeArrowheads="1"/>
          </p:cNvSpPr>
          <p:nvPr/>
        </p:nvSpPr>
        <p:spPr bwMode="auto">
          <a:xfrm rot="1309916">
            <a:off x="18075339" y="529529"/>
            <a:ext cx="6219040" cy="3334132"/>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800" dirty="0">
                <a:latin typeface="Comic Sans MS" panose="030F0702030302020204" pitchFamily="66" charset="0"/>
              </a:rPr>
              <a:t>Add an </a:t>
            </a:r>
            <a:r>
              <a:rPr lang="en-US" altLang="en-US" sz="4800" u="sng" dirty="0">
                <a:latin typeface="Comic Sans MS" panose="030F0702030302020204" pitchFamily="66" charset="0"/>
              </a:rPr>
              <a:t>AutoSum</a:t>
            </a:r>
            <a:r>
              <a:rPr lang="en-US" altLang="en-US" sz="4800" dirty="0">
                <a:latin typeface="Comic Sans MS" panose="030F0702030302020204" pitchFamily="66" charset="0"/>
              </a:rPr>
              <a:t/>
            </a:r>
            <a:br>
              <a:rPr lang="en-US" altLang="en-US" sz="4800" dirty="0">
                <a:latin typeface="Comic Sans MS" panose="030F0702030302020204" pitchFamily="66" charset="0"/>
              </a:rPr>
            </a:br>
            <a:r>
              <a:rPr lang="en-US" altLang="en-US" sz="4800" dirty="0">
                <a:latin typeface="Comic Sans MS" panose="030F0702030302020204" pitchFamily="66" charset="0"/>
              </a:rPr>
              <a:t>after you </a:t>
            </a:r>
            <a:r>
              <a:rPr lang="en-US" altLang="en-US" sz="4800" dirty="0" smtClean="0">
                <a:latin typeface="Comic Sans MS" panose="030F0702030302020204" pitchFamily="66" charset="0"/>
              </a:rPr>
              <a:t>filter, </a:t>
            </a:r>
          </a:p>
          <a:p>
            <a:pPr algn="ctr"/>
            <a:r>
              <a:rPr lang="en-US" altLang="en-US" sz="4800" dirty="0" smtClean="0">
                <a:latin typeface="Comic Sans MS" panose="030F0702030302020204" pitchFamily="66" charset="0"/>
              </a:rPr>
              <a:t>not before!</a:t>
            </a:r>
            <a:endParaRPr lang="en-US" altLang="en-US" sz="10000" dirty="0">
              <a:latin typeface="Comic Sans MS" panose="030F0702030302020204" pitchFamily="66" charset="0"/>
            </a:endParaRPr>
          </a:p>
        </p:txBody>
      </p:sp>
      <p:sp>
        <p:nvSpPr>
          <p:cNvPr id="14" name="Rectangle 3"/>
          <p:cNvSpPr txBox="1">
            <a:spLocks noChangeArrowheads="1"/>
          </p:cNvSpPr>
          <p:nvPr/>
        </p:nvSpPr>
        <p:spPr>
          <a:xfrm>
            <a:off x="398314" y="3872995"/>
            <a:ext cx="9431486" cy="76679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4800" dirty="0" smtClean="0"/>
              <a:t>Highlight all your data and go to DATA &gt; SORT &amp; FILTER &gt; FILTER</a:t>
            </a:r>
          </a:p>
          <a:p>
            <a:pPr hangingPunct="1"/>
            <a:r>
              <a:rPr lang="en-US" altLang="en-US" sz="4800" dirty="0" smtClean="0"/>
              <a:t>Filters can be added as needed. Filters may be applied to multiple columns at once.</a:t>
            </a:r>
            <a:endParaRPr lang="en-US" altLang="en-US" sz="4800" dirty="0"/>
          </a:p>
        </p:txBody>
      </p:sp>
      <p:sp>
        <p:nvSpPr>
          <p:cNvPr id="6" name="Oval 5"/>
          <p:cNvSpPr/>
          <p:nvPr/>
        </p:nvSpPr>
        <p:spPr>
          <a:xfrm>
            <a:off x="19354800" y="5535397"/>
            <a:ext cx="914400" cy="1245610"/>
          </a:xfrm>
          <a:prstGeom prst="ellipse">
            <a:avLst/>
          </a:prstGeom>
          <a:noFill/>
          <a:ln w="76200" cap="flat">
            <a:solidFill>
              <a:schemeClr val="accent5">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208641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012202" y="3458008"/>
            <a:ext cx="12987338" cy="10018804"/>
          </a:xfrm>
          <a:prstGeom prst="rect">
            <a:avLst/>
          </a:prstGeom>
        </p:spPr>
      </p:pic>
      <p:sp>
        <p:nvSpPr>
          <p:cNvPr id="14338" name="Rectangle 2"/>
          <p:cNvSpPr>
            <a:spLocks noGrp="1" noChangeArrowheads="1"/>
          </p:cNvSpPr>
          <p:nvPr>
            <p:ph type="title"/>
          </p:nvPr>
        </p:nvSpPr>
        <p:spPr/>
        <p:txBody>
          <a:bodyPr>
            <a:normAutofit/>
          </a:bodyPr>
          <a:lstStyle/>
          <a:p>
            <a:r>
              <a:rPr lang="en-US" altLang="en-US" dirty="0" smtClean="0"/>
              <a:t>Quick Tip #7 Sorts</a:t>
            </a:r>
            <a:endParaRPr lang="en-US" altLang="en-US" dirty="0"/>
          </a:p>
        </p:txBody>
      </p:sp>
      <p:sp>
        <p:nvSpPr>
          <p:cNvPr id="14339" name="Rectangle 3"/>
          <p:cNvSpPr>
            <a:spLocks noGrp="1" noChangeArrowheads="1"/>
          </p:cNvSpPr>
          <p:nvPr>
            <p:ph type="body" sz="half" idx="1"/>
          </p:nvPr>
        </p:nvSpPr>
        <p:spPr>
          <a:xfrm>
            <a:off x="133348" y="2972458"/>
            <a:ext cx="19392904" cy="2416788"/>
          </a:xfrm>
        </p:spPr>
        <p:txBody>
          <a:bodyPr/>
          <a:lstStyle/>
          <a:p>
            <a:r>
              <a:rPr lang="en-US" altLang="en-US" sz="4800" dirty="0"/>
              <a:t>This is a great tool for analyzing data.  </a:t>
            </a:r>
            <a:endParaRPr lang="en-US" altLang="en-US" sz="4800" b="1" i="1" u="sng" dirty="0"/>
          </a:p>
        </p:txBody>
      </p:sp>
      <p:sp>
        <p:nvSpPr>
          <p:cNvPr id="14" name="Rectangle 3"/>
          <p:cNvSpPr txBox="1">
            <a:spLocks noChangeArrowheads="1"/>
          </p:cNvSpPr>
          <p:nvPr/>
        </p:nvSpPr>
        <p:spPr>
          <a:xfrm>
            <a:off x="133347" y="4752605"/>
            <a:ext cx="10784905" cy="827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4800" dirty="0" smtClean="0"/>
              <a:t>Highlight all your data and go to DATA &gt; SORT &amp; FILTER &gt; SORT</a:t>
            </a:r>
          </a:p>
          <a:p>
            <a:pPr hangingPunct="1"/>
            <a:r>
              <a:rPr lang="en-US" altLang="en-US" sz="4800" dirty="0" smtClean="0"/>
              <a:t>Sorts can be applied to multiple aspects of data in a set hierarchy. The example at right will first sort the data by vendor name A to Z, then by transaction amount high to low within that vendor name.</a:t>
            </a:r>
            <a:endParaRPr lang="en-US" altLang="en-US" sz="4800" dirty="0"/>
          </a:p>
        </p:txBody>
      </p:sp>
      <p:sp>
        <p:nvSpPr>
          <p:cNvPr id="9" name="Oval 8"/>
          <p:cNvSpPr/>
          <p:nvPr/>
        </p:nvSpPr>
        <p:spPr>
          <a:xfrm>
            <a:off x="18788928" y="3599602"/>
            <a:ext cx="831273" cy="998826"/>
          </a:xfrm>
          <a:prstGeom prst="ellipse">
            <a:avLst/>
          </a:prstGeom>
          <a:noFill/>
          <a:ln w="76200" cap="flat">
            <a:solidFill>
              <a:schemeClr val="accent5">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610227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Quick Tip #8 IF Statements</a:t>
            </a:r>
            <a:endParaRPr lang="en-US" altLang="en-US" dirty="0"/>
          </a:p>
        </p:txBody>
      </p:sp>
      <p:sp>
        <p:nvSpPr>
          <p:cNvPr id="16387" name="Rectangle 3"/>
          <p:cNvSpPr>
            <a:spLocks noGrp="1" noChangeArrowheads="1"/>
          </p:cNvSpPr>
          <p:nvPr>
            <p:ph type="body" sz="half" idx="1"/>
          </p:nvPr>
        </p:nvSpPr>
        <p:spPr>
          <a:xfrm>
            <a:off x="685800" y="2971800"/>
            <a:ext cx="23088600" cy="2895600"/>
          </a:xfrm>
        </p:spPr>
        <p:txBody>
          <a:bodyPr/>
          <a:lstStyle/>
          <a:p>
            <a:r>
              <a:rPr lang="en-US" altLang="en-US" sz="5600" dirty="0">
                <a:solidFill>
                  <a:schemeClr val="tx1"/>
                </a:solidFill>
              </a:rPr>
              <a:t>Use this function to add more meaning </a:t>
            </a:r>
            <a:r>
              <a:rPr lang="en-US" altLang="en-US" sz="5600" dirty="0" smtClean="0">
                <a:solidFill>
                  <a:schemeClr val="tx1"/>
                </a:solidFill>
              </a:rPr>
              <a:t>to your </a:t>
            </a:r>
            <a:r>
              <a:rPr lang="en-US" altLang="en-US" sz="5600" dirty="0">
                <a:solidFill>
                  <a:schemeClr val="tx1"/>
                </a:solidFill>
              </a:rPr>
              <a:t>data.  Create your own data values</a:t>
            </a:r>
            <a:r>
              <a:rPr lang="en-US" altLang="en-US" sz="5600" dirty="0" smtClean="0">
                <a:solidFill>
                  <a:schemeClr val="tx1"/>
                </a:solidFill>
              </a:rPr>
              <a:t>.</a:t>
            </a:r>
            <a:endParaRPr lang="en-US" altLang="en-US" sz="4800" b="1" u="sng" dirty="0" smtClean="0">
              <a:solidFill>
                <a:schemeClr val="tx1"/>
              </a:solidFill>
            </a:endParaRPr>
          </a:p>
        </p:txBody>
      </p:sp>
      <p:pic>
        <p:nvPicPr>
          <p:cNvPr id="3" name="Picture 2"/>
          <p:cNvPicPr>
            <a:picLocks noChangeAspect="1"/>
          </p:cNvPicPr>
          <p:nvPr/>
        </p:nvPicPr>
        <p:blipFill>
          <a:blip r:embed="rId2"/>
          <a:stretch>
            <a:fillRect/>
          </a:stretch>
        </p:blipFill>
        <p:spPr>
          <a:xfrm>
            <a:off x="10764116" y="4419600"/>
            <a:ext cx="12982575" cy="8949526"/>
          </a:xfrm>
          <a:prstGeom prst="rect">
            <a:avLst/>
          </a:prstGeom>
        </p:spPr>
      </p:pic>
      <p:sp>
        <p:nvSpPr>
          <p:cNvPr id="9" name="Rectangle 3"/>
          <p:cNvSpPr txBox="1">
            <a:spLocks noChangeArrowheads="1"/>
          </p:cNvSpPr>
          <p:nvPr/>
        </p:nvSpPr>
        <p:spPr>
          <a:xfrm>
            <a:off x="755073" y="6074708"/>
            <a:ext cx="8915400" cy="731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5600" dirty="0" smtClean="0">
                <a:solidFill>
                  <a:schemeClr val="tx1"/>
                </a:solidFill>
              </a:rPr>
              <a:t>=if(</a:t>
            </a:r>
            <a:r>
              <a:rPr lang="en-US" altLang="en-US" sz="5600" dirty="0" err="1" smtClean="0">
                <a:solidFill>
                  <a:schemeClr val="tx1"/>
                </a:solidFill>
              </a:rPr>
              <a:t>logic_test,value_if_true,value_if_false</a:t>
            </a:r>
            <a:r>
              <a:rPr lang="en-US" altLang="en-US" sz="5600" dirty="0" smtClean="0">
                <a:solidFill>
                  <a:schemeClr val="tx1"/>
                </a:solidFill>
              </a:rPr>
              <a:t>)</a:t>
            </a:r>
          </a:p>
          <a:p>
            <a:pPr hangingPunct="1"/>
            <a:r>
              <a:rPr lang="en-US" altLang="en-US" sz="5600" dirty="0" smtClean="0">
                <a:solidFill>
                  <a:schemeClr val="tx1"/>
                </a:solidFill>
              </a:rPr>
              <a:t>Logical Test: Mathematical formula that will be either true or false</a:t>
            </a:r>
          </a:p>
          <a:p>
            <a:pPr hangingPunct="1"/>
            <a:r>
              <a:rPr lang="en-US" altLang="en-US" sz="5600" dirty="0" smtClean="0">
                <a:solidFill>
                  <a:schemeClr val="tx1"/>
                </a:solidFill>
              </a:rPr>
              <a:t>Value if True: The value to be returned if the logical test is true</a:t>
            </a:r>
          </a:p>
          <a:p>
            <a:pPr hangingPunct="1"/>
            <a:r>
              <a:rPr lang="en-US" altLang="en-US" sz="5600" dirty="0" smtClean="0">
                <a:solidFill>
                  <a:schemeClr val="tx1"/>
                </a:solidFill>
              </a:rPr>
              <a:t>Value if False: The value to be returned if the logical test is false</a:t>
            </a:r>
          </a:p>
        </p:txBody>
      </p:sp>
    </p:spTree>
    <p:extLst>
      <p:ext uri="{BB962C8B-B14F-4D97-AF65-F5344CB8AC3E}">
        <p14:creationId xmlns:p14="http://schemas.microsoft.com/office/powerpoint/2010/main" val="3930445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Quick Tip #8 IF Statements (cont.)</a:t>
            </a:r>
            <a:endParaRPr lang="en-US" altLang="en-US" dirty="0"/>
          </a:p>
        </p:txBody>
      </p:sp>
      <p:sp>
        <p:nvSpPr>
          <p:cNvPr id="9" name="Rectangle 3"/>
          <p:cNvSpPr txBox="1">
            <a:spLocks noChangeArrowheads="1"/>
          </p:cNvSpPr>
          <p:nvPr/>
        </p:nvSpPr>
        <p:spPr>
          <a:xfrm>
            <a:off x="228600" y="5084605"/>
            <a:ext cx="8915400" cy="731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85000" lnSpcReduction="20000"/>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5600" dirty="0" smtClean="0">
                <a:solidFill>
                  <a:schemeClr val="tx1"/>
                </a:solidFill>
              </a:rPr>
              <a:t>Example: Would any of the items I purchased be considered a capital expenditure (over $5,000)?</a:t>
            </a:r>
          </a:p>
          <a:p>
            <a:pPr hangingPunct="1"/>
            <a:r>
              <a:rPr lang="en-US" altLang="en-US" sz="5600" dirty="0" smtClean="0">
                <a:solidFill>
                  <a:schemeClr val="tx1"/>
                </a:solidFill>
              </a:rPr>
              <a:t>Logical Test: Amount&gt;$5,000?</a:t>
            </a:r>
          </a:p>
          <a:p>
            <a:pPr hangingPunct="1"/>
            <a:r>
              <a:rPr lang="en-US" altLang="en-US" sz="5600" dirty="0" smtClean="0">
                <a:solidFill>
                  <a:schemeClr val="tx1"/>
                </a:solidFill>
              </a:rPr>
              <a:t>Value if True: “Capital”</a:t>
            </a:r>
          </a:p>
          <a:p>
            <a:pPr hangingPunct="1"/>
            <a:r>
              <a:rPr lang="en-US" altLang="en-US" sz="5600" dirty="0" smtClean="0">
                <a:solidFill>
                  <a:schemeClr val="tx1"/>
                </a:solidFill>
              </a:rPr>
              <a:t>Value if False: “Non-Capital”</a:t>
            </a:r>
          </a:p>
          <a:p>
            <a:pPr hangingPunct="1"/>
            <a:endParaRPr lang="en-US" altLang="en-US" sz="5600" dirty="0" smtClean="0">
              <a:solidFill>
                <a:schemeClr val="tx1"/>
              </a:solidFill>
            </a:endParaRPr>
          </a:p>
        </p:txBody>
      </p:sp>
      <p:pic>
        <p:nvPicPr>
          <p:cNvPr id="4" name="Picture 3"/>
          <p:cNvPicPr>
            <a:picLocks noChangeAspect="1"/>
          </p:cNvPicPr>
          <p:nvPr/>
        </p:nvPicPr>
        <p:blipFill>
          <a:blip r:embed="rId2"/>
          <a:stretch>
            <a:fillRect/>
          </a:stretch>
        </p:blipFill>
        <p:spPr>
          <a:xfrm>
            <a:off x="9670473" y="4191000"/>
            <a:ext cx="14259141" cy="9102411"/>
          </a:xfrm>
          <a:prstGeom prst="rect">
            <a:avLst/>
          </a:prstGeom>
        </p:spPr>
      </p:pic>
    </p:spTree>
    <p:extLst>
      <p:ext uri="{BB962C8B-B14F-4D97-AF65-F5344CB8AC3E}">
        <p14:creationId xmlns:p14="http://schemas.microsoft.com/office/powerpoint/2010/main" val="1926946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Quick Tip #8 IF Statements (cont.)</a:t>
            </a:r>
            <a:endParaRPr lang="en-US" altLang="en-US" dirty="0"/>
          </a:p>
        </p:txBody>
      </p:sp>
      <p:sp>
        <p:nvSpPr>
          <p:cNvPr id="9" name="Rectangle 3"/>
          <p:cNvSpPr txBox="1">
            <a:spLocks noChangeArrowheads="1"/>
          </p:cNvSpPr>
          <p:nvPr/>
        </p:nvSpPr>
        <p:spPr>
          <a:xfrm>
            <a:off x="228600" y="5084605"/>
            <a:ext cx="22936200" cy="69549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0000" lnSpcReduction="20000"/>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5600" dirty="0" smtClean="0">
                <a:solidFill>
                  <a:schemeClr val="tx1"/>
                </a:solidFill>
              </a:rPr>
              <a:t>Things to remember:</a:t>
            </a:r>
          </a:p>
          <a:p>
            <a:pPr hangingPunct="1"/>
            <a:r>
              <a:rPr lang="en-US" altLang="en-US" sz="5600" dirty="0" smtClean="0">
                <a:solidFill>
                  <a:schemeClr val="tx1"/>
                </a:solidFill>
              </a:rPr>
              <a:t>The logical test can be a formula itself: =if(or(E18,E19,E20,E21)&gt;5000, “Yes”, “No”) in my previous example would tell me if any purchases from Capitol Cheeses Corp met the capital threshold</a:t>
            </a:r>
          </a:p>
          <a:p>
            <a:pPr hangingPunct="1"/>
            <a:r>
              <a:rPr lang="en-US" altLang="en-US" sz="5600" dirty="0" smtClean="0">
                <a:solidFill>
                  <a:schemeClr val="tx1"/>
                </a:solidFill>
              </a:rPr>
              <a:t>If you want text to be returned in the Value if true/false, it needs to be in quotes.</a:t>
            </a:r>
          </a:p>
          <a:p>
            <a:pPr hangingPunct="1"/>
            <a:r>
              <a:rPr lang="en-US" altLang="en-US" sz="5600" dirty="0" smtClean="0">
                <a:solidFill>
                  <a:schemeClr val="tx1"/>
                </a:solidFill>
              </a:rPr>
              <a:t>Remember that there needs to be the same number of open parentheses as closed parentheses in the formula for it to work correctly.</a:t>
            </a:r>
          </a:p>
          <a:p>
            <a:pPr hangingPunct="1"/>
            <a:r>
              <a:rPr lang="en-US" altLang="en-US" sz="5600" dirty="0" smtClean="0">
                <a:solidFill>
                  <a:schemeClr val="tx1"/>
                </a:solidFill>
              </a:rPr>
              <a:t>Math Refresher: Excel follows the set PEMDAS order of operations (Parentheses, Exponents, Multiplication, Division, Addition, Subtraction in that order)</a:t>
            </a:r>
          </a:p>
          <a:p>
            <a:pPr hangingPunct="1"/>
            <a:endParaRPr lang="en-US" altLang="en-US" sz="5600" dirty="0" smtClean="0">
              <a:solidFill>
                <a:schemeClr val="tx1"/>
              </a:solidFill>
            </a:endParaRPr>
          </a:p>
        </p:txBody>
      </p:sp>
    </p:spTree>
    <p:extLst>
      <p:ext uri="{BB962C8B-B14F-4D97-AF65-F5344CB8AC3E}">
        <p14:creationId xmlns:p14="http://schemas.microsoft.com/office/powerpoint/2010/main" val="2664618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Quick Tip #9 SUMIF Statement</a:t>
            </a:r>
            <a:endParaRPr lang="en-US" altLang="en-US" dirty="0"/>
          </a:p>
        </p:txBody>
      </p:sp>
      <p:sp>
        <p:nvSpPr>
          <p:cNvPr id="16387" name="Rectangle 3"/>
          <p:cNvSpPr>
            <a:spLocks noGrp="1" noChangeArrowheads="1"/>
          </p:cNvSpPr>
          <p:nvPr>
            <p:ph type="body" sz="half" idx="1"/>
          </p:nvPr>
        </p:nvSpPr>
        <p:spPr>
          <a:xfrm>
            <a:off x="685800" y="2971800"/>
            <a:ext cx="21793200" cy="1066800"/>
          </a:xfrm>
        </p:spPr>
        <p:txBody>
          <a:bodyPr/>
          <a:lstStyle/>
          <a:p>
            <a:r>
              <a:rPr lang="en-US" altLang="en-US" sz="5600" dirty="0">
                <a:solidFill>
                  <a:schemeClr val="tx1"/>
                </a:solidFill>
              </a:rPr>
              <a:t>Use this function to add </a:t>
            </a:r>
            <a:r>
              <a:rPr lang="en-US" altLang="en-US" sz="5600" dirty="0" smtClean="0">
                <a:solidFill>
                  <a:schemeClr val="tx1"/>
                </a:solidFill>
              </a:rPr>
              <a:t>sum values meeting a certain criteria</a:t>
            </a:r>
            <a:endParaRPr lang="en-US" altLang="en-US" sz="4800" b="1" u="sng" dirty="0" smtClean="0">
              <a:solidFill>
                <a:schemeClr val="tx1"/>
              </a:solidFill>
            </a:endParaRPr>
          </a:p>
        </p:txBody>
      </p:sp>
      <p:sp>
        <p:nvSpPr>
          <p:cNvPr id="9" name="Rectangle 3"/>
          <p:cNvSpPr txBox="1">
            <a:spLocks noChangeArrowheads="1"/>
          </p:cNvSpPr>
          <p:nvPr/>
        </p:nvSpPr>
        <p:spPr>
          <a:xfrm>
            <a:off x="810491" y="4614258"/>
            <a:ext cx="8915400" cy="7315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5600" dirty="0" smtClean="0">
                <a:solidFill>
                  <a:schemeClr val="tx1"/>
                </a:solidFill>
              </a:rPr>
              <a:t>=</a:t>
            </a:r>
            <a:r>
              <a:rPr lang="en-US" altLang="en-US" sz="5600" dirty="0" err="1" smtClean="0">
                <a:solidFill>
                  <a:schemeClr val="tx1"/>
                </a:solidFill>
              </a:rPr>
              <a:t>sumif</a:t>
            </a:r>
            <a:r>
              <a:rPr lang="en-US" altLang="en-US" sz="5600" dirty="0" smtClean="0">
                <a:solidFill>
                  <a:schemeClr val="tx1"/>
                </a:solidFill>
              </a:rPr>
              <a:t>(</a:t>
            </a:r>
            <a:r>
              <a:rPr lang="en-US" altLang="en-US" sz="5600" dirty="0" err="1" smtClean="0">
                <a:solidFill>
                  <a:schemeClr val="tx1"/>
                </a:solidFill>
              </a:rPr>
              <a:t>range,criteria,sum_range</a:t>
            </a:r>
            <a:r>
              <a:rPr lang="en-US" altLang="en-US" sz="5600" dirty="0" smtClean="0">
                <a:solidFill>
                  <a:schemeClr val="tx1"/>
                </a:solidFill>
              </a:rPr>
              <a:t>)</a:t>
            </a:r>
          </a:p>
          <a:p>
            <a:pPr hangingPunct="1"/>
            <a:r>
              <a:rPr lang="en-US" altLang="en-US" sz="5600" dirty="0" smtClean="0">
                <a:solidFill>
                  <a:schemeClr val="tx1"/>
                </a:solidFill>
              </a:rPr>
              <a:t>Range: Range of cells that could contain the desired criteria</a:t>
            </a:r>
          </a:p>
          <a:p>
            <a:pPr hangingPunct="1"/>
            <a:r>
              <a:rPr lang="en-US" altLang="en-US" sz="5600" dirty="0" smtClean="0">
                <a:solidFill>
                  <a:schemeClr val="tx1"/>
                </a:solidFill>
              </a:rPr>
              <a:t>Criteria: What the cell in the range needs to equal to be considered and summed</a:t>
            </a:r>
          </a:p>
          <a:p>
            <a:pPr hangingPunct="1"/>
            <a:r>
              <a:rPr lang="en-US" altLang="en-US" sz="5600" dirty="0" err="1" smtClean="0">
                <a:solidFill>
                  <a:schemeClr val="tx1"/>
                </a:solidFill>
              </a:rPr>
              <a:t>Sum_range</a:t>
            </a:r>
            <a:r>
              <a:rPr lang="en-US" altLang="en-US" sz="5600" dirty="0" smtClean="0">
                <a:solidFill>
                  <a:schemeClr val="tx1"/>
                </a:solidFill>
              </a:rPr>
              <a:t>: The associated cells that should be summed if the defined criteria is met</a:t>
            </a:r>
          </a:p>
        </p:txBody>
      </p:sp>
      <p:pic>
        <p:nvPicPr>
          <p:cNvPr id="2" name="Picture 1"/>
          <p:cNvPicPr>
            <a:picLocks noChangeAspect="1"/>
          </p:cNvPicPr>
          <p:nvPr/>
        </p:nvPicPr>
        <p:blipFill>
          <a:blip r:embed="rId2"/>
          <a:stretch>
            <a:fillRect/>
          </a:stretch>
        </p:blipFill>
        <p:spPr>
          <a:xfrm>
            <a:off x="11201400" y="4628113"/>
            <a:ext cx="12877800" cy="8754868"/>
          </a:xfrm>
          <a:prstGeom prst="rect">
            <a:avLst/>
          </a:prstGeom>
        </p:spPr>
      </p:pic>
    </p:spTree>
    <p:extLst>
      <p:ext uri="{BB962C8B-B14F-4D97-AF65-F5344CB8AC3E}">
        <p14:creationId xmlns:p14="http://schemas.microsoft.com/office/powerpoint/2010/main" val="943988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altLang="en-US" dirty="0" smtClean="0"/>
              <a:t>Quick Tip #9 SUMIF Statement (cont.)</a:t>
            </a:r>
            <a:endParaRPr lang="en-US" altLang="en-US" dirty="0"/>
          </a:p>
        </p:txBody>
      </p:sp>
      <p:pic>
        <p:nvPicPr>
          <p:cNvPr id="2" name="Picture 1"/>
          <p:cNvPicPr>
            <a:picLocks noChangeAspect="1"/>
          </p:cNvPicPr>
          <p:nvPr/>
        </p:nvPicPr>
        <p:blipFill>
          <a:blip r:embed="rId2"/>
          <a:stretch>
            <a:fillRect/>
          </a:stretch>
        </p:blipFill>
        <p:spPr>
          <a:xfrm>
            <a:off x="11173691" y="3886200"/>
            <a:ext cx="12877800" cy="8754868"/>
          </a:xfrm>
          <a:prstGeom prst="rect">
            <a:avLst/>
          </a:prstGeom>
        </p:spPr>
      </p:pic>
      <p:sp>
        <p:nvSpPr>
          <p:cNvPr id="7" name="Rectangle 3"/>
          <p:cNvSpPr txBox="1">
            <a:spLocks noChangeArrowheads="1"/>
          </p:cNvSpPr>
          <p:nvPr/>
        </p:nvSpPr>
        <p:spPr>
          <a:xfrm>
            <a:off x="221672" y="3886200"/>
            <a:ext cx="10598727" cy="883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5600" dirty="0" smtClean="0">
                <a:solidFill>
                  <a:schemeClr val="tx1"/>
                </a:solidFill>
              </a:rPr>
              <a:t>Example: What is the total of all invoices from Capitol Cheeses Corp?</a:t>
            </a:r>
          </a:p>
          <a:p>
            <a:pPr hangingPunct="1"/>
            <a:r>
              <a:rPr lang="en-US" altLang="en-US" sz="5600" dirty="0" smtClean="0">
                <a:solidFill>
                  <a:schemeClr val="tx1"/>
                </a:solidFill>
              </a:rPr>
              <a:t>Range: Vendor description column D18:D33</a:t>
            </a:r>
          </a:p>
          <a:p>
            <a:pPr hangingPunct="1"/>
            <a:r>
              <a:rPr lang="en-US" altLang="en-US" sz="5600" dirty="0" smtClean="0">
                <a:solidFill>
                  <a:schemeClr val="tx1"/>
                </a:solidFill>
              </a:rPr>
              <a:t>Criteria: Capitol Cheeses Corp, D20 (could have also entered “Capital Cheeses Corp” in quotes for this)</a:t>
            </a:r>
          </a:p>
          <a:p>
            <a:pPr hangingPunct="1"/>
            <a:r>
              <a:rPr lang="en-US" altLang="en-US" sz="5600" dirty="0" err="1" smtClean="0">
                <a:solidFill>
                  <a:schemeClr val="tx1"/>
                </a:solidFill>
              </a:rPr>
              <a:t>Sum_range</a:t>
            </a:r>
            <a:r>
              <a:rPr lang="en-US" altLang="en-US" sz="5600" dirty="0" smtClean="0">
                <a:solidFill>
                  <a:schemeClr val="tx1"/>
                </a:solidFill>
              </a:rPr>
              <a:t>: Where the invoice amounts are stored, E18:E33</a:t>
            </a:r>
          </a:p>
          <a:p>
            <a:pPr hangingPunct="1"/>
            <a:r>
              <a:rPr lang="en-US" altLang="en-US" sz="5600" dirty="0" smtClean="0">
                <a:solidFill>
                  <a:schemeClr val="tx1"/>
                </a:solidFill>
              </a:rPr>
              <a:t>Result: 38,839.99</a:t>
            </a:r>
          </a:p>
        </p:txBody>
      </p:sp>
    </p:spTree>
    <p:extLst>
      <p:ext uri="{BB962C8B-B14F-4D97-AF65-F5344CB8AC3E}">
        <p14:creationId xmlns:p14="http://schemas.microsoft.com/office/powerpoint/2010/main" val="2801964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altLang="en-US" dirty="0"/>
              <a:t>Session Objectives</a:t>
            </a:r>
          </a:p>
        </p:txBody>
      </p:sp>
      <p:sp>
        <p:nvSpPr>
          <p:cNvPr id="6147" name="Rectangle 3"/>
          <p:cNvSpPr>
            <a:spLocks noGrp="1" noChangeArrowheads="1"/>
          </p:cNvSpPr>
          <p:nvPr>
            <p:ph type="body" idx="1"/>
          </p:nvPr>
        </p:nvSpPr>
        <p:spPr>
          <a:xfrm>
            <a:off x="1295400" y="2901462"/>
            <a:ext cx="21005800" cy="9296400"/>
          </a:xfrm>
        </p:spPr>
        <p:txBody>
          <a:bodyPr>
            <a:normAutofit lnSpcReduction="10000"/>
          </a:bodyPr>
          <a:lstStyle/>
          <a:p>
            <a:r>
              <a:rPr lang="en-US" altLang="en-US" dirty="0"/>
              <a:t>The objective of this session is to bring our favorite features and functions to your attention.</a:t>
            </a:r>
          </a:p>
          <a:p>
            <a:r>
              <a:rPr lang="en-US" altLang="en-US" dirty="0"/>
              <a:t>We will demonstrate how we use Excel to analyze data and crunch numbers</a:t>
            </a:r>
            <a:r>
              <a:rPr lang="en-US" altLang="en-US" dirty="0" smtClean="0"/>
              <a:t>.</a:t>
            </a:r>
          </a:p>
          <a:p>
            <a:r>
              <a:rPr lang="en-US" altLang="en-US" dirty="0" smtClean="0"/>
              <a:t>Note: This is based on Excel 2016 for Windows. Navigation in other versions may vary slightly but the formulas and concepts are the same.</a:t>
            </a:r>
          </a:p>
          <a:p>
            <a:r>
              <a:rPr lang="en-US" altLang="en-US" dirty="0" smtClean="0"/>
              <a:t>Very useful, detailed information for Excel can also be found using the </a:t>
            </a:r>
            <a:r>
              <a:rPr lang="en-US" altLang="en-US" dirty="0"/>
              <a:t>search function at https://support.office.com/en-IN/Excel</a:t>
            </a:r>
          </a:p>
        </p:txBody>
      </p:sp>
    </p:spTree>
    <p:extLst>
      <p:ext uri="{BB962C8B-B14F-4D97-AF65-F5344CB8AC3E}">
        <p14:creationId xmlns:p14="http://schemas.microsoft.com/office/powerpoint/2010/main" val="2321193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842090" y="2645568"/>
            <a:ext cx="12714598" cy="10384632"/>
          </a:xfrm>
          <a:prstGeom prst="rect">
            <a:avLst/>
          </a:prstGeom>
        </p:spPr>
      </p:pic>
      <p:sp>
        <p:nvSpPr>
          <p:cNvPr id="16386" name="Rectangle 2"/>
          <p:cNvSpPr>
            <a:spLocks noGrp="1" noChangeArrowheads="1"/>
          </p:cNvSpPr>
          <p:nvPr>
            <p:ph type="title"/>
          </p:nvPr>
        </p:nvSpPr>
        <p:spPr>
          <a:xfrm>
            <a:off x="1219200" y="421913"/>
            <a:ext cx="21945600" cy="2743200"/>
          </a:xfrm>
        </p:spPr>
        <p:txBody>
          <a:bodyPr>
            <a:normAutofit/>
          </a:bodyPr>
          <a:lstStyle/>
          <a:p>
            <a:r>
              <a:rPr lang="en-US" altLang="en-US" dirty="0" smtClean="0"/>
              <a:t>Quick Tip #10 PIVOT TABLES</a:t>
            </a:r>
            <a:endParaRPr lang="en-US" altLang="en-US" dirty="0"/>
          </a:p>
        </p:txBody>
      </p:sp>
      <p:sp>
        <p:nvSpPr>
          <p:cNvPr id="9" name="Rectangle 3"/>
          <p:cNvSpPr txBox="1">
            <a:spLocks noChangeArrowheads="1"/>
          </p:cNvSpPr>
          <p:nvPr/>
        </p:nvSpPr>
        <p:spPr>
          <a:xfrm>
            <a:off x="457200" y="3093007"/>
            <a:ext cx="9993002" cy="940379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92500" lnSpcReduction="10000"/>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5600" dirty="0" smtClean="0">
                <a:solidFill>
                  <a:schemeClr val="tx1"/>
                </a:solidFill>
              </a:rPr>
              <a:t>Pivot tables can be used to sort, filter, and analyze data.</a:t>
            </a:r>
          </a:p>
          <a:p>
            <a:pPr hangingPunct="1"/>
            <a:r>
              <a:rPr lang="en-US" altLang="en-US" sz="5600" dirty="0" smtClean="0">
                <a:solidFill>
                  <a:schemeClr val="tx1"/>
                </a:solidFill>
              </a:rPr>
              <a:t>Select all of your data, including column headings (required), and go to INSERT &gt; PIVOT TABLE</a:t>
            </a:r>
          </a:p>
          <a:p>
            <a:pPr hangingPunct="1"/>
            <a:r>
              <a:rPr lang="en-US" altLang="en-US" sz="5600" dirty="0" smtClean="0">
                <a:solidFill>
                  <a:schemeClr val="tx1"/>
                </a:solidFill>
              </a:rPr>
              <a:t>Tables can be added in a new worksheet, or at a specified location in an existing worksheet</a:t>
            </a:r>
          </a:p>
        </p:txBody>
      </p:sp>
      <p:sp>
        <p:nvSpPr>
          <p:cNvPr id="7" name="Oval 6"/>
          <p:cNvSpPr/>
          <p:nvPr/>
        </p:nvSpPr>
        <p:spPr>
          <a:xfrm>
            <a:off x="10842090" y="2943440"/>
            <a:ext cx="762000" cy="533400"/>
          </a:xfrm>
          <a:prstGeom prst="ellipse">
            <a:avLst/>
          </a:prstGeom>
          <a:noFill/>
          <a:ln w="76200" cap="flat">
            <a:solidFill>
              <a:schemeClr val="accent5">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944347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9200" y="421913"/>
            <a:ext cx="21945600" cy="2743200"/>
          </a:xfrm>
        </p:spPr>
        <p:txBody>
          <a:bodyPr>
            <a:normAutofit fontScale="90000"/>
          </a:bodyPr>
          <a:lstStyle/>
          <a:p>
            <a:r>
              <a:rPr lang="en-US" altLang="en-US" dirty="0" smtClean="0"/>
              <a:t>Quick Tip #10 PIVOT TABLES (cont.)</a:t>
            </a:r>
            <a:endParaRPr lang="en-US" altLang="en-US" dirty="0"/>
          </a:p>
        </p:txBody>
      </p:sp>
      <p:sp>
        <p:nvSpPr>
          <p:cNvPr id="9" name="Rectangle 3"/>
          <p:cNvSpPr txBox="1">
            <a:spLocks noChangeArrowheads="1"/>
          </p:cNvSpPr>
          <p:nvPr/>
        </p:nvSpPr>
        <p:spPr>
          <a:xfrm>
            <a:off x="457199" y="3093007"/>
            <a:ext cx="14603557" cy="59053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85000" lnSpcReduction="20000"/>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5600" dirty="0" smtClean="0">
                <a:solidFill>
                  <a:schemeClr val="tx1"/>
                </a:solidFill>
              </a:rPr>
              <a:t>Based on column heading, criteria can be added as either a row, column, value, or filter</a:t>
            </a:r>
          </a:p>
          <a:p>
            <a:pPr hangingPunct="1"/>
            <a:r>
              <a:rPr lang="en-US" altLang="en-US" sz="5600" dirty="0" smtClean="0">
                <a:solidFill>
                  <a:schemeClr val="tx1"/>
                </a:solidFill>
              </a:rPr>
              <a:t>Multiple items can be included as rows, columns, or filters, which provides additional detail</a:t>
            </a:r>
          </a:p>
          <a:p>
            <a:pPr hangingPunct="1"/>
            <a:r>
              <a:rPr lang="en-US" altLang="en-US" sz="5600" dirty="0" smtClean="0">
                <a:solidFill>
                  <a:schemeClr val="tx1"/>
                </a:solidFill>
              </a:rPr>
              <a:t>The value field can do a number of functions as shown below, and can be changed by clicking the twist/dropdown on the right side of the criteria</a:t>
            </a:r>
          </a:p>
          <a:p>
            <a:pPr hangingPunct="1"/>
            <a:endParaRPr lang="en-US" altLang="en-US" sz="5600" dirty="0" smtClean="0">
              <a:solidFill>
                <a:schemeClr val="tx1"/>
              </a:solidFill>
            </a:endParaRPr>
          </a:p>
        </p:txBody>
      </p:sp>
      <p:pic>
        <p:nvPicPr>
          <p:cNvPr id="4" name="Picture 3"/>
          <p:cNvPicPr>
            <a:picLocks noChangeAspect="1"/>
          </p:cNvPicPr>
          <p:nvPr/>
        </p:nvPicPr>
        <p:blipFill>
          <a:blip r:embed="rId2"/>
          <a:stretch>
            <a:fillRect/>
          </a:stretch>
        </p:blipFill>
        <p:spPr>
          <a:xfrm>
            <a:off x="15582900" y="3523609"/>
            <a:ext cx="8343900" cy="9122840"/>
          </a:xfrm>
          <a:prstGeom prst="rect">
            <a:avLst/>
          </a:prstGeom>
        </p:spPr>
      </p:pic>
      <p:pic>
        <p:nvPicPr>
          <p:cNvPr id="5" name="Picture 4"/>
          <p:cNvPicPr>
            <a:picLocks noChangeAspect="1"/>
          </p:cNvPicPr>
          <p:nvPr/>
        </p:nvPicPr>
        <p:blipFill>
          <a:blip r:embed="rId3"/>
          <a:stretch>
            <a:fillRect/>
          </a:stretch>
        </p:blipFill>
        <p:spPr>
          <a:xfrm>
            <a:off x="11450782" y="8998374"/>
            <a:ext cx="3609975" cy="3648075"/>
          </a:xfrm>
          <a:prstGeom prst="rect">
            <a:avLst/>
          </a:prstGeom>
        </p:spPr>
      </p:pic>
      <p:sp>
        <p:nvSpPr>
          <p:cNvPr id="7" name="Oval 6"/>
          <p:cNvSpPr/>
          <p:nvPr/>
        </p:nvSpPr>
        <p:spPr>
          <a:xfrm>
            <a:off x="23164800" y="11887200"/>
            <a:ext cx="762000" cy="533400"/>
          </a:xfrm>
          <a:prstGeom prst="ellipse">
            <a:avLst/>
          </a:prstGeom>
          <a:noFill/>
          <a:ln w="76200" cap="flat">
            <a:solidFill>
              <a:schemeClr val="accent5">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cxnSp>
        <p:nvCxnSpPr>
          <p:cNvPr id="10" name="Straight Arrow Connector 9"/>
          <p:cNvCxnSpPr/>
          <p:nvPr/>
        </p:nvCxnSpPr>
        <p:spPr>
          <a:xfrm>
            <a:off x="13563600" y="7696200"/>
            <a:ext cx="9601200" cy="4191000"/>
          </a:xfrm>
          <a:prstGeom prst="straightConnector1">
            <a:avLst/>
          </a:prstGeom>
          <a:noFill/>
          <a:ln w="76200" cap="flat">
            <a:solidFill>
              <a:schemeClr val="accent5">
                <a:lumMod val="60000"/>
                <a:lumOff val="40000"/>
              </a:schemeClr>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1" name="Rectangle 3"/>
          <p:cNvSpPr txBox="1">
            <a:spLocks noChangeArrowheads="1"/>
          </p:cNvSpPr>
          <p:nvPr/>
        </p:nvSpPr>
        <p:spPr>
          <a:xfrm>
            <a:off x="470404" y="8729804"/>
            <a:ext cx="10368829" cy="39106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5600" dirty="0" smtClean="0">
                <a:solidFill>
                  <a:schemeClr val="tx1"/>
                </a:solidFill>
              </a:rPr>
              <a:t>Including criteria in “Column” allows for three-dimensional reporting. For example, this could show expenses by Org, broken out to show the expenses by fund number. Further filters could be added for things like GL account.</a:t>
            </a:r>
          </a:p>
        </p:txBody>
      </p:sp>
    </p:spTree>
    <p:extLst>
      <p:ext uri="{BB962C8B-B14F-4D97-AF65-F5344CB8AC3E}">
        <p14:creationId xmlns:p14="http://schemas.microsoft.com/office/powerpoint/2010/main" val="4175739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9200" y="421913"/>
            <a:ext cx="21945600" cy="2743200"/>
          </a:xfrm>
        </p:spPr>
        <p:txBody>
          <a:bodyPr>
            <a:normAutofit fontScale="90000"/>
          </a:bodyPr>
          <a:lstStyle/>
          <a:p>
            <a:r>
              <a:rPr lang="en-US" altLang="en-US" dirty="0" smtClean="0"/>
              <a:t>Quick Tip #11 Formatting and Other</a:t>
            </a:r>
            <a:endParaRPr lang="en-US" altLang="en-US" dirty="0"/>
          </a:p>
        </p:txBody>
      </p:sp>
      <p:pic>
        <p:nvPicPr>
          <p:cNvPr id="2" name="Picture 1"/>
          <p:cNvPicPr>
            <a:picLocks noChangeAspect="1"/>
          </p:cNvPicPr>
          <p:nvPr/>
        </p:nvPicPr>
        <p:blipFill>
          <a:blip r:embed="rId2"/>
          <a:stretch>
            <a:fillRect/>
          </a:stretch>
        </p:blipFill>
        <p:spPr>
          <a:xfrm>
            <a:off x="13200185" y="2735578"/>
            <a:ext cx="10287000" cy="3975346"/>
          </a:xfrm>
          <a:prstGeom prst="rect">
            <a:avLst/>
          </a:prstGeom>
        </p:spPr>
      </p:pic>
      <p:sp>
        <p:nvSpPr>
          <p:cNvPr id="3" name="TextBox 2"/>
          <p:cNvSpPr txBox="1"/>
          <p:nvPr/>
        </p:nvSpPr>
        <p:spPr>
          <a:xfrm>
            <a:off x="470404" y="2735578"/>
            <a:ext cx="12712196"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Conditional Formatting:</a:t>
            </a:r>
          </a:p>
          <a:p>
            <a:pPr marL="1097280" lvl="6" indent="-685800" algn="l">
              <a:buFont typeface="Arial" panose="020B0604020202020204" pitchFamily="34" charset="0"/>
              <a:buChar char="•"/>
            </a:pPr>
            <a:r>
              <a:rPr lang="en-US" dirty="0" smtClean="0"/>
              <a:t>Allows for formatting based on different cell attributes</a:t>
            </a:r>
            <a:endParaRPr kumimoji="0" lang="en-US" b="0" i="0" u="none" strike="noStrike" cap="none" spc="0" normalizeH="0" baseline="0" dirty="0" smtClean="0">
              <a:ln>
                <a:noFill/>
              </a:ln>
              <a:solidFill>
                <a:srgbClr val="FFFFFF"/>
              </a:solidFill>
              <a:effectLst/>
              <a:uFillTx/>
              <a:latin typeface="+mn-lt"/>
              <a:ea typeface="+mn-ea"/>
              <a:cs typeface="+mn-cs"/>
              <a:sym typeface="Helvetica Light"/>
            </a:endParaRP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TextBox 11"/>
          <p:cNvSpPr txBox="1"/>
          <p:nvPr/>
        </p:nvSpPr>
        <p:spPr>
          <a:xfrm>
            <a:off x="657973" y="8222038"/>
            <a:ext cx="12712196"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dirty="0" smtClean="0"/>
              <a:t>Remove Duplicates:</a:t>
            </a:r>
          </a:p>
          <a:p>
            <a:pPr marL="1097280" lvl="6" indent="-685800" algn="l">
              <a:buFont typeface="Arial" panose="020B0604020202020204" pitchFamily="34" charset="0"/>
              <a:buChar char="•"/>
            </a:pPr>
            <a:r>
              <a:rPr lang="en-US" dirty="0" smtClean="0"/>
              <a:t>Will remove duplicate data entries (may be useful when aggregating data</a:t>
            </a:r>
            <a:endParaRPr kumimoji="0" lang="en-US" b="0" i="0" u="none" strike="noStrike" cap="none" spc="0" normalizeH="0" baseline="0" dirty="0" smtClean="0">
              <a:ln>
                <a:noFill/>
              </a:ln>
              <a:solidFill>
                <a:srgbClr val="FFFFFF"/>
              </a:solidFill>
              <a:effectLst/>
              <a:uFillTx/>
              <a:latin typeface="+mn-lt"/>
              <a:ea typeface="+mn-ea"/>
              <a:cs typeface="+mn-cs"/>
              <a:sym typeface="Helvetica Light"/>
            </a:endParaRP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6" name="Picture 5"/>
          <p:cNvPicPr>
            <a:picLocks noChangeAspect="1"/>
          </p:cNvPicPr>
          <p:nvPr/>
        </p:nvPicPr>
        <p:blipFill>
          <a:blip r:embed="rId3"/>
          <a:stretch>
            <a:fillRect/>
          </a:stretch>
        </p:blipFill>
        <p:spPr>
          <a:xfrm>
            <a:off x="13200185" y="8265352"/>
            <a:ext cx="10506075" cy="2209800"/>
          </a:xfrm>
          <a:prstGeom prst="rect">
            <a:avLst/>
          </a:prstGeom>
        </p:spPr>
      </p:pic>
    </p:spTree>
    <p:extLst>
      <p:ext uri="{BB962C8B-B14F-4D97-AF65-F5344CB8AC3E}">
        <p14:creationId xmlns:p14="http://schemas.microsoft.com/office/powerpoint/2010/main" val="1622664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9200" y="421913"/>
            <a:ext cx="21945600" cy="2743200"/>
          </a:xfrm>
        </p:spPr>
        <p:txBody>
          <a:bodyPr>
            <a:normAutofit fontScale="90000"/>
          </a:bodyPr>
          <a:lstStyle/>
          <a:p>
            <a:r>
              <a:rPr lang="en-US" altLang="en-US" dirty="0" smtClean="0"/>
              <a:t>Quick Tip #11 Formatting and Other (cont.)</a:t>
            </a:r>
            <a:endParaRPr lang="en-US" altLang="en-US" dirty="0"/>
          </a:p>
        </p:txBody>
      </p:sp>
      <p:sp>
        <p:nvSpPr>
          <p:cNvPr id="3" name="TextBox 2"/>
          <p:cNvSpPr txBox="1"/>
          <p:nvPr/>
        </p:nvSpPr>
        <p:spPr>
          <a:xfrm>
            <a:off x="498979" y="3597841"/>
            <a:ext cx="9816596"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Text</a:t>
            </a:r>
            <a:r>
              <a:rPr kumimoji="0" lang="en-US" sz="5000" b="0" i="0" u="none" strike="noStrike" cap="none" spc="0" normalizeH="0" dirty="0" smtClean="0">
                <a:ln>
                  <a:noFill/>
                </a:ln>
                <a:solidFill>
                  <a:srgbClr val="FFFFFF"/>
                </a:solidFill>
                <a:effectLst/>
                <a:uFillTx/>
                <a:latin typeface="+mn-lt"/>
                <a:ea typeface="+mn-ea"/>
                <a:cs typeface="+mn-cs"/>
                <a:sym typeface="Helvetica Light"/>
              </a:rPr>
              <a:t> to Columns:</a:t>
            </a:r>
          </a:p>
          <a:p>
            <a:pPr marL="914400" lvl="1" indent="-685800" algn="l">
              <a:buFont typeface="Arial" panose="020B0604020202020204" pitchFamily="34" charset="0"/>
              <a:buChar char="•"/>
            </a:pPr>
            <a:r>
              <a:rPr lang="en-US" dirty="0" smtClean="0"/>
              <a:t>Useful when analyzing data and need to break a single cell into multiple columns</a:t>
            </a:r>
          </a:p>
        </p:txBody>
      </p:sp>
      <p:pic>
        <p:nvPicPr>
          <p:cNvPr id="8" name="Picture 7"/>
          <p:cNvPicPr>
            <a:picLocks noChangeAspect="1"/>
          </p:cNvPicPr>
          <p:nvPr/>
        </p:nvPicPr>
        <p:blipFill>
          <a:blip r:embed="rId2"/>
          <a:stretch>
            <a:fillRect/>
          </a:stretch>
        </p:blipFill>
        <p:spPr>
          <a:xfrm>
            <a:off x="10262454" y="3951737"/>
            <a:ext cx="9601200" cy="3171825"/>
          </a:xfrm>
          <a:prstGeom prst="rect">
            <a:avLst/>
          </a:prstGeom>
        </p:spPr>
      </p:pic>
      <p:pic>
        <p:nvPicPr>
          <p:cNvPr id="13" name="Picture 12"/>
          <p:cNvPicPr>
            <a:picLocks noChangeAspect="1"/>
          </p:cNvPicPr>
          <p:nvPr/>
        </p:nvPicPr>
        <p:blipFill>
          <a:blip r:embed="rId3"/>
          <a:stretch>
            <a:fillRect/>
          </a:stretch>
        </p:blipFill>
        <p:spPr>
          <a:xfrm>
            <a:off x="20345400" y="4027870"/>
            <a:ext cx="3754034" cy="3058020"/>
          </a:xfrm>
          <a:prstGeom prst="rect">
            <a:avLst/>
          </a:prstGeom>
        </p:spPr>
      </p:pic>
      <p:pic>
        <p:nvPicPr>
          <p:cNvPr id="14" name="Picture 13"/>
          <p:cNvPicPr>
            <a:picLocks noChangeAspect="1"/>
          </p:cNvPicPr>
          <p:nvPr/>
        </p:nvPicPr>
        <p:blipFill>
          <a:blip r:embed="rId4"/>
          <a:stretch>
            <a:fillRect/>
          </a:stretch>
        </p:blipFill>
        <p:spPr>
          <a:xfrm>
            <a:off x="11025187" y="8153400"/>
            <a:ext cx="4829175" cy="3933825"/>
          </a:xfrm>
          <a:prstGeom prst="rect">
            <a:avLst/>
          </a:prstGeom>
        </p:spPr>
      </p:pic>
      <p:pic>
        <p:nvPicPr>
          <p:cNvPr id="15" name="Picture 14"/>
          <p:cNvPicPr>
            <a:picLocks noChangeAspect="1"/>
          </p:cNvPicPr>
          <p:nvPr/>
        </p:nvPicPr>
        <p:blipFill>
          <a:blip r:embed="rId5"/>
          <a:stretch>
            <a:fillRect/>
          </a:stretch>
        </p:blipFill>
        <p:spPr>
          <a:xfrm>
            <a:off x="16611600" y="8153400"/>
            <a:ext cx="7262220" cy="3842136"/>
          </a:xfrm>
          <a:prstGeom prst="rect">
            <a:avLst/>
          </a:prstGeom>
        </p:spPr>
      </p:pic>
      <p:cxnSp>
        <p:nvCxnSpPr>
          <p:cNvPr id="5" name="Straight Arrow Connector 4"/>
          <p:cNvCxnSpPr>
            <a:stCxn id="8" idx="3"/>
            <a:endCxn id="13" idx="1"/>
          </p:cNvCxnSpPr>
          <p:nvPr/>
        </p:nvCxnSpPr>
        <p:spPr>
          <a:xfrm>
            <a:off x="19863654" y="5537650"/>
            <a:ext cx="481746" cy="19230"/>
          </a:xfrm>
          <a:prstGeom prst="straightConnector1">
            <a:avLst/>
          </a:prstGeom>
          <a:ln w="7620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6" name="Straight Arrow Connector 15"/>
          <p:cNvCxnSpPr>
            <a:endCxn id="14" idx="0"/>
          </p:cNvCxnSpPr>
          <p:nvPr/>
        </p:nvCxnSpPr>
        <p:spPr>
          <a:xfrm flipH="1">
            <a:off x="13439775" y="7142793"/>
            <a:ext cx="8963025" cy="1010607"/>
          </a:xfrm>
          <a:prstGeom prst="straightConnector1">
            <a:avLst/>
          </a:prstGeom>
          <a:ln w="76200">
            <a:solidFill>
              <a:srgbClr val="FF0000"/>
            </a:solidFill>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p:cNvCxnSpPr/>
          <p:nvPr/>
        </p:nvCxnSpPr>
        <p:spPr>
          <a:xfrm flipV="1">
            <a:off x="15886050" y="9740514"/>
            <a:ext cx="734525" cy="1"/>
          </a:xfrm>
          <a:prstGeom prst="straightConnector1">
            <a:avLst/>
          </a:prstGeom>
          <a:ln w="76200">
            <a:solidFill>
              <a:srgbClr val="FF0000"/>
            </a:solidFill>
            <a:tailEnd type="triangle"/>
          </a:ln>
        </p:spPr>
        <p:style>
          <a:lnRef idx="1">
            <a:schemeClr val="accent5"/>
          </a:lnRef>
          <a:fillRef idx="0">
            <a:schemeClr val="accent5"/>
          </a:fillRef>
          <a:effectRef idx="0">
            <a:schemeClr val="accent5"/>
          </a:effectRef>
          <a:fontRef idx="minor">
            <a:schemeClr val="tx1"/>
          </a:fontRef>
        </p:style>
      </p:cxnSp>
      <p:sp>
        <p:nvSpPr>
          <p:cNvPr id="18" name="TextBox 17"/>
          <p:cNvSpPr txBox="1"/>
          <p:nvPr/>
        </p:nvSpPr>
        <p:spPr>
          <a:xfrm>
            <a:off x="472419" y="7067595"/>
            <a:ext cx="9816596" cy="54886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914400" lvl="1" indent="-685800" algn="l">
              <a:buFont typeface="Arial" panose="020B0604020202020204" pitchFamily="34" charset="0"/>
              <a:buChar char="•"/>
            </a:pPr>
            <a:r>
              <a:rPr kumimoji="0" lang="en-US" b="0" i="0" u="none" strike="noStrike" cap="none" spc="0" normalizeH="0" baseline="0" dirty="0" smtClean="0">
                <a:ln>
                  <a:noFill/>
                </a:ln>
                <a:solidFill>
                  <a:srgbClr val="FFFFFF"/>
                </a:solidFill>
                <a:effectLst/>
                <a:uFillTx/>
                <a:latin typeface="+mn-lt"/>
                <a:ea typeface="+mn-ea"/>
                <a:cs typeface="+mn-cs"/>
                <a:sym typeface="Helvetica Light"/>
              </a:rPr>
              <a:t>Can break into multiple columns using a fixed column width</a:t>
            </a:r>
            <a:r>
              <a:rPr kumimoji="0" lang="en-US" b="0" i="0" u="none" strike="noStrike" cap="none" spc="0" normalizeH="0" dirty="0" smtClean="0">
                <a:ln>
                  <a:noFill/>
                </a:ln>
                <a:solidFill>
                  <a:srgbClr val="FFFFFF"/>
                </a:solidFill>
                <a:effectLst/>
                <a:uFillTx/>
                <a:latin typeface="+mn-lt"/>
                <a:ea typeface="+mn-ea"/>
                <a:cs typeface="+mn-cs"/>
                <a:sym typeface="Helvetica Light"/>
              </a:rPr>
              <a:t> or “delimited” (identifying a specific character where Excel then knows to move the following data to the next column)</a:t>
            </a:r>
            <a:endParaRPr kumimoji="0" lang="en-US"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7641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Questions?</a:t>
            </a:r>
          </a:p>
        </p:txBody>
      </p:sp>
      <p:sp>
        <p:nvSpPr>
          <p:cNvPr id="40966" name="Rectangle 6"/>
          <p:cNvSpPr>
            <a:spLocks noChangeArrowheads="1"/>
          </p:cNvSpPr>
          <p:nvPr/>
        </p:nvSpPr>
        <p:spPr bwMode="auto">
          <a:xfrm>
            <a:off x="3962400" y="4572000"/>
            <a:ext cx="16459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panose="020B0604020202020204" pitchFamily="34" charset="0"/>
              </a:defRPr>
            </a:lvl1pPr>
            <a:lvl2pPr>
              <a:defRPr sz="4400">
                <a:solidFill>
                  <a:schemeClr val="tx1"/>
                </a:solidFill>
                <a:latin typeface="Arial" panose="020B0604020202020204" pitchFamily="34" charset="0"/>
              </a:defRPr>
            </a:lvl2pPr>
            <a:lvl3pPr>
              <a:defRPr sz="4400">
                <a:solidFill>
                  <a:schemeClr val="tx1"/>
                </a:solidFill>
                <a:latin typeface="Arial" panose="020B0604020202020204" pitchFamily="34" charset="0"/>
              </a:defRPr>
            </a:lvl3pPr>
            <a:lvl4pPr>
              <a:defRPr sz="4400">
                <a:solidFill>
                  <a:schemeClr val="tx1"/>
                </a:solidFill>
                <a:latin typeface="Arial" panose="020B0604020202020204" pitchFamily="34" charset="0"/>
              </a:defRPr>
            </a:lvl4pPr>
            <a:lvl5pPr>
              <a:defRPr sz="4400">
                <a:solidFill>
                  <a:schemeClr val="tx1"/>
                </a:solidFill>
                <a:latin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defRPr>
            </a:lvl9pPr>
          </a:lstStyle>
          <a:p>
            <a:pPr algn="ctr" eaLnBrk="1" hangingPunct="1"/>
            <a:r>
              <a:rPr lang="en-US" altLang="en-US" sz="13200" b="1" dirty="0">
                <a:latin typeface="Verdana" panose="020B0604030504040204" pitchFamily="34" charset="0"/>
              </a:rPr>
              <a:t>Thank you</a:t>
            </a:r>
            <a:br>
              <a:rPr lang="en-US" altLang="en-US" sz="13200" b="1" dirty="0">
                <a:latin typeface="Verdana" panose="020B0604030504040204" pitchFamily="34" charset="0"/>
              </a:rPr>
            </a:br>
            <a:r>
              <a:rPr lang="en-US" altLang="en-US" sz="13200" b="1" dirty="0">
                <a:latin typeface="Verdana" panose="020B0604030504040204" pitchFamily="34" charset="0"/>
              </a:rPr>
              <a:t>for attending!</a:t>
            </a:r>
          </a:p>
        </p:txBody>
      </p:sp>
    </p:spTree>
    <p:extLst>
      <p:ext uri="{BB962C8B-B14F-4D97-AF65-F5344CB8AC3E}">
        <p14:creationId xmlns:p14="http://schemas.microsoft.com/office/powerpoint/2010/main" val="2145670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1000" fill="hold"/>
                                        <p:tgtEl>
                                          <p:spTgt spid="40966"/>
                                        </p:tgtEl>
                                        <p:attrNameLst>
                                          <p:attrName>ppt_x</p:attrName>
                                        </p:attrNameLst>
                                      </p:cBhvr>
                                      <p:tavLst>
                                        <p:tav tm="0">
                                          <p:val>
                                            <p:strVal val="#ppt_x"/>
                                          </p:val>
                                        </p:tav>
                                        <p:tav tm="100000">
                                          <p:val>
                                            <p:strVal val="#ppt_x"/>
                                          </p:val>
                                        </p:tav>
                                      </p:tavLst>
                                    </p:anim>
                                    <p:anim calcmode="lin" valueType="num">
                                      <p:cBhvr additive="base">
                                        <p:cTn id="8" dur="1000" fill="hold"/>
                                        <p:tgtEl>
                                          <p:spTgt spid="40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153400" y="5483067"/>
            <a:ext cx="8191500" cy="2749865"/>
          </a:xfrm>
          <a:prstGeom prst="rect">
            <a:avLst/>
          </a:prstGeom>
        </p:spPr>
      </p:pic>
      <p:pic>
        <p:nvPicPr>
          <p:cNvPr id="4" name="Picture 3"/>
          <p:cNvPicPr>
            <a:picLocks noChangeAspect="1"/>
          </p:cNvPicPr>
          <p:nvPr/>
        </p:nvPicPr>
        <p:blipFill>
          <a:blip r:embed="rId4"/>
          <a:stretch>
            <a:fillRect/>
          </a:stretch>
        </p:blipFill>
        <p:spPr>
          <a:xfrm>
            <a:off x="10591800" y="10310257"/>
            <a:ext cx="13792200" cy="3405743"/>
          </a:xfrm>
          <a:prstGeom prst="rect">
            <a:avLst/>
          </a:prstGeom>
        </p:spPr>
      </p:pic>
    </p:spTree>
    <p:extLst>
      <p:ext uri="{BB962C8B-B14F-4D97-AF65-F5344CB8AC3E}">
        <p14:creationId xmlns:p14="http://schemas.microsoft.com/office/powerpoint/2010/main" val="160674032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25318" y="4593034"/>
            <a:ext cx="12171363" cy="8079085"/>
          </a:xfrm>
          <a:prstGeom prst="rect">
            <a:avLst/>
          </a:prstGeom>
        </p:spPr>
      </p:pic>
      <p:sp>
        <p:nvSpPr>
          <p:cNvPr id="8194" name="Rectangle 2"/>
          <p:cNvSpPr>
            <a:spLocks noGrp="1" noChangeArrowheads="1"/>
          </p:cNvSpPr>
          <p:nvPr>
            <p:ph type="title"/>
          </p:nvPr>
        </p:nvSpPr>
        <p:spPr/>
        <p:txBody>
          <a:bodyPr/>
          <a:lstStyle/>
          <a:p>
            <a:pPr algn="ctr"/>
            <a:r>
              <a:rPr lang="en-US" altLang="en-US" dirty="0"/>
              <a:t>Quick Tip #</a:t>
            </a:r>
            <a:r>
              <a:rPr lang="en-US" altLang="en-US" dirty="0" smtClean="0"/>
              <a:t>1 Auto Calculate</a:t>
            </a:r>
            <a:endParaRPr lang="en-US" altLang="en-US" dirty="0"/>
          </a:p>
        </p:txBody>
      </p:sp>
      <p:sp>
        <p:nvSpPr>
          <p:cNvPr id="8197" name="Rectangle 5"/>
          <p:cNvSpPr>
            <a:spLocks noChangeArrowheads="1"/>
          </p:cNvSpPr>
          <p:nvPr/>
        </p:nvSpPr>
        <p:spPr bwMode="auto">
          <a:xfrm>
            <a:off x="3962400" y="2605170"/>
            <a:ext cx="16459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panose="020B0604020202020204" pitchFamily="34" charset="0"/>
              </a:defRPr>
            </a:lvl1pPr>
            <a:lvl2pPr>
              <a:defRPr sz="4400">
                <a:solidFill>
                  <a:schemeClr val="tx1"/>
                </a:solidFill>
                <a:latin typeface="Arial" panose="020B0604020202020204" pitchFamily="34" charset="0"/>
              </a:defRPr>
            </a:lvl2pPr>
            <a:lvl3pPr>
              <a:defRPr sz="4400">
                <a:solidFill>
                  <a:schemeClr val="tx1"/>
                </a:solidFill>
                <a:latin typeface="Arial" panose="020B0604020202020204" pitchFamily="34" charset="0"/>
              </a:defRPr>
            </a:lvl3pPr>
            <a:lvl4pPr>
              <a:defRPr sz="4400">
                <a:solidFill>
                  <a:schemeClr val="tx1"/>
                </a:solidFill>
                <a:latin typeface="Arial" panose="020B0604020202020204" pitchFamily="34" charset="0"/>
              </a:defRPr>
            </a:lvl4pPr>
            <a:lvl5pPr>
              <a:defRPr sz="4400">
                <a:solidFill>
                  <a:schemeClr val="tx1"/>
                </a:solidFill>
                <a:latin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defRPr>
            </a:lvl9pPr>
          </a:lstStyle>
          <a:p>
            <a:pPr algn="ctr" eaLnBrk="1" hangingPunct="1"/>
            <a:r>
              <a:rPr lang="en-US" altLang="en-US" sz="4800" dirty="0"/>
              <a:t>Use Excel “</a:t>
            </a:r>
            <a:r>
              <a:rPr lang="en-US" altLang="en-US" sz="4800" b="1" u="sng" dirty="0" err="1"/>
              <a:t>AutoCalculate</a:t>
            </a:r>
            <a:r>
              <a:rPr lang="en-US" altLang="en-US" sz="4800" dirty="0"/>
              <a:t>” to quickly sum and count cells</a:t>
            </a:r>
          </a:p>
        </p:txBody>
      </p:sp>
      <p:sp>
        <p:nvSpPr>
          <p:cNvPr id="8204" name="Text Box 12"/>
          <p:cNvSpPr txBox="1">
            <a:spLocks noChangeArrowheads="1"/>
          </p:cNvSpPr>
          <p:nvPr/>
        </p:nvSpPr>
        <p:spPr bwMode="auto">
          <a:xfrm>
            <a:off x="18058894" y="7597081"/>
            <a:ext cx="3657600" cy="2062103"/>
          </a:xfrm>
          <a:prstGeom prst="rect">
            <a:avLst/>
          </a:prstGeom>
          <a:noFill/>
          <a:ln w="9525">
            <a:noFill/>
            <a:miter lim="800000"/>
            <a:headEnd/>
            <a:tailEnd/>
          </a:ln>
          <a:effectLst/>
          <a:extLst/>
        </p:spPr>
        <p:txBody>
          <a:bodyPr>
            <a:spAutoFit/>
          </a:bodyPr>
          <a:lstStyle/>
          <a:p>
            <a:pPr algn="ctr">
              <a:spcBef>
                <a:spcPct val="50000"/>
              </a:spcBef>
            </a:pPr>
            <a:r>
              <a:rPr lang="en-US" altLang="en-US" sz="3200" dirty="0">
                <a:solidFill>
                  <a:schemeClr val="tx1"/>
                </a:solidFill>
              </a:rPr>
              <a:t>Right </a:t>
            </a:r>
            <a:r>
              <a:rPr lang="en-US" altLang="en-US" sz="3200" dirty="0" smtClean="0">
                <a:solidFill>
                  <a:schemeClr val="tx1"/>
                </a:solidFill>
              </a:rPr>
              <a:t>Click here </a:t>
            </a:r>
            <a:r>
              <a:rPr lang="en-US" altLang="en-US" sz="3200" dirty="0">
                <a:solidFill>
                  <a:schemeClr val="tx1"/>
                </a:solidFill>
              </a:rPr>
              <a:t>to bring up </a:t>
            </a:r>
            <a:r>
              <a:rPr lang="en-US" altLang="en-US" sz="3200" dirty="0" smtClean="0">
                <a:solidFill>
                  <a:schemeClr val="tx1"/>
                </a:solidFill>
              </a:rPr>
              <a:t>option box and set displayed functions</a:t>
            </a:r>
            <a:endParaRPr lang="en-US" altLang="en-US" sz="3200" dirty="0">
              <a:solidFill>
                <a:schemeClr val="tx1"/>
              </a:solidFill>
            </a:endParaRPr>
          </a:p>
        </p:txBody>
      </p:sp>
      <p:sp>
        <p:nvSpPr>
          <p:cNvPr id="8206" name="Line 14"/>
          <p:cNvSpPr>
            <a:spLocks noChangeShapeType="1"/>
          </p:cNvSpPr>
          <p:nvPr/>
        </p:nvSpPr>
        <p:spPr bwMode="auto">
          <a:xfrm flipH="1">
            <a:off x="17678398" y="9832281"/>
            <a:ext cx="2228127" cy="2588318"/>
          </a:xfrm>
          <a:prstGeom prst="line">
            <a:avLst/>
          </a:prstGeom>
          <a:ln w="57150">
            <a:solidFill>
              <a:schemeClr val="accent5">
                <a:lumMod val="60000"/>
                <a:lumOff val="40000"/>
              </a:schemeClr>
            </a:solidFill>
            <a:headEnd/>
            <a:tailEnd type="triangle" w="med" len="med"/>
          </a:ln>
          <a:extLst/>
        </p:spPr>
        <p:style>
          <a:lnRef idx="2">
            <a:schemeClr val="accent5"/>
          </a:lnRef>
          <a:fillRef idx="0">
            <a:schemeClr val="accent5"/>
          </a:fillRef>
          <a:effectRef idx="1">
            <a:schemeClr val="accent5"/>
          </a:effectRef>
          <a:fontRef idx="minor">
            <a:schemeClr val="tx1"/>
          </a:fontRef>
        </p:style>
        <p:txBody>
          <a:bodyPr/>
          <a:lstStyle/>
          <a:p>
            <a:endParaRPr lang="en-US" sz="10000"/>
          </a:p>
        </p:txBody>
      </p:sp>
      <p:sp>
        <p:nvSpPr>
          <p:cNvPr id="5" name="Oval 4"/>
          <p:cNvSpPr/>
          <p:nvPr/>
        </p:nvSpPr>
        <p:spPr>
          <a:xfrm>
            <a:off x="7086600" y="6111181"/>
            <a:ext cx="2133600" cy="2971800"/>
          </a:xfrm>
          <a:prstGeom prst="ellipse">
            <a:avLst/>
          </a:prstGeom>
          <a:noFill/>
          <a:ln w="57150" cap="flat">
            <a:solidFill>
              <a:schemeClr val="accent5">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7" name="Oval 16"/>
          <p:cNvSpPr/>
          <p:nvPr/>
        </p:nvSpPr>
        <p:spPr>
          <a:xfrm>
            <a:off x="10765591" y="11677649"/>
            <a:ext cx="6912807" cy="1485900"/>
          </a:xfrm>
          <a:prstGeom prst="ellipse">
            <a:avLst/>
          </a:prstGeom>
          <a:noFill/>
          <a:ln w="57150" cap="flat">
            <a:solidFill>
              <a:schemeClr val="accent5">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cxnSp>
        <p:nvCxnSpPr>
          <p:cNvPr id="7" name="Straight Connector 6"/>
          <p:cNvCxnSpPr>
            <a:stCxn id="5" idx="5"/>
            <a:endCxn id="17" idx="1"/>
          </p:cNvCxnSpPr>
          <p:nvPr/>
        </p:nvCxnSpPr>
        <p:spPr>
          <a:xfrm>
            <a:off x="8907742" y="8647771"/>
            <a:ext cx="2870206" cy="3247483"/>
          </a:xfrm>
          <a:prstGeom prst="line">
            <a:avLst/>
          </a:prstGeom>
          <a:noFill/>
          <a:ln w="57150" cap="flat">
            <a:solidFill>
              <a:schemeClr val="accent5">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56555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89100" y="355600"/>
            <a:ext cx="21005800" cy="2286000"/>
          </a:xfrm>
        </p:spPr>
        <p:txBody>
          <a:bodyPr>
            <a:normAutofit/>
          </a:bodyPr>
          <a:lstStyle/>
          <a:p>
            <a:pPr algn="ctr"/>
            <a:r>
              <a:rPr lang="en-US" altLang="en-US" sz="8000" dirty="0"/>
              <a:t>Quick Tip </a:t>
            </a:r>
            <a:r>
              <a:rPr lang="en-US" altLang="en-US" sz="8000" dirty="0" smtClean="0"/>
              <a:t>#</a:t>
            </a:r>
            <a:r>
              <a:rPr lang="en-US" altLang="en-US" sz="8000" dirty="0"/>
              <a:t>2</a:t>
            </a:r>
            <a:r>
              <a:rPr lang="en-US" altLang="en-US" sz="8000" dirty="0" smtClean="0"/>
              <a:t> Navigation and Simple Formulas</a:t>
            </a:r>
            <a:endParaRPr lang="en-US" altLang="en-US" sz="8000" dirty="0"/>
          </a:p>
        </p:txBody>
      </p:sp>
      <p:sp>
        <p:nvSpPr>
          <p:cNvPr id="2" name="TextBox 1"/>
          <p:cNvSpPr txBox="1"/>
          <p:nvPr/>
        </p:nvSpPr>
        <p:spPr>
          <a:xfrm>
            <a:off x="1689100" y="2449318"/>
            <a:ext cx="21475700" cy="108747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Navigation</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dirty="0" err="1" smtClean="0"/>
              <a:t>CTRL+Arrows</a:t>
            </a:r>
            <a:r>
              <a:rPr lang="en-US" dirty="0" smtClean="0"/>
              <a:t> (Moves cursor to last cell in that direction)</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dirty="0" err="1" smtClean="0"/>
              <a:t>SHIFT+Arrows</a:t>
            </a:r>
            <a:r>
              <a:rPr lang="en-US" dirty="0" smtClean="0"/>
              <a:t> (Selects current cell and the cell in that direction)</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5000" b="0" i="0" u="none" strike="noStrike" cap="none" spc="0" normalizeH="0" baseline="0" dirty="0" err="1" smtClean="0">
                <a:ln>
                  <a:noFill/>
                </a:ln>
                <a:solidFill>
                  <a:srgbClr val="FFFFFF"/>
                </a:solidFill>
                <a:effectLst/>
                <a:uFillTx/>
                <a:latin typeface="+mn-lt"/>
                <a:ea typeface="+mn-ea"/>
                <a:cs typeface="+mn-cs"/>
                <a:sym typeface="Helvetica Light"/>
              </a:rPr>
              <a:t>CTRL+SHIFT+Arrows</a:t>
            </a:r>
            <a:r>
              <a:rPr kumimoji="0" lang="en-US" sz="5000" b="0" i="0" u="none" strike="noStrike" cap="none" spc="0" normalizeH="0" dirty="0" smtClean="0">
                <a:ln>
                  <a:noFill/>
                </a:ln>
                <a:solidFill>
                  <a:srgbClr val="FFFFFF"/>
                </a:solidFill>
                <a:effectLst/>
                <a:uFillTx/>
                <a:latin typeface="+mn-lt"/>
                <a:ea typeface="+mn-ea"/>
                <a:cs typeface="+mn-cs"/>
                <a:sym typeface="Helvetica Light"/>
              </a:rPr>
              <a:t> (Selects current cell and all cells in that direction)</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baseline="0" dirty="0" smtClean="0"/>
              <a:t>CTRL+HOME</a:t>
            </a:r>
            <a:r>
              <a:rPr lang="en-US" dirty="0" smtClean="0"/>
              <a:t> (Places cursor in top left cell)</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CTRL+END (Places cursor</a:t>
            </a:r>
            <a:r>
              <a:rPr kumimoji="0" lang="en-US" sz="5000" b="0" i="0" u="none" strike="noStrike" cap="none" spc="0" normalizeH="0" dirty="0" smtClean="0">
                <a:ln>
                  <a:noFill/>
                </a:ln>
                <a:solidFill>
                  <a:srgbClr val="FFFFFF"/>
                </a:solidFill>
                <a:effectLst/>
                <a:uFillTx/>
                <a:latin typeface="+mn-lt"/>
                <a:ea typeface="+mn-ea"/>
                <a:cs typeface="+mn-cs"/>
                <a:sym typeface="Helvetica Light"/>
              </a:rPr>
              <a:t> in cell furthest right and bottom </a:t>
            </a:r>
            <a:r>
              <a:rPr kumimoji="0" lang="en-US" sz="5000" b="0" i="0" u="sng" strike="noStrike" cap="none" spc="0" normalizeH="0" dirty="0" smtClean="0">
                <a:ln>
                  <a:noFill/>
                </a:ln>
                <a:solidFill>
                  <a:srgbClr val="FFFFFF"/>
                </a:solidFill>
                <a:effectLst/>
                <a:uFillTx/>
                <a:latin typeface="+mn-lt"/>
                <a:ea typeface="+mn-ea"/>
                <a:cs typeface="+mn-cs"/>
                <a:sym typeface="Helvetica Light"/>
              </a:rPr>
              <a:t>with data in it</a:t>
            </a:r>
            <a:r>
              <a:rPr kumimoji="0" lang="en-US" sz="5000" b="0" i="0" u="none" strike="noStrike" cap="none" spc="0" normalizeH="0" dirty="0" smtClean="0">
                <a:ln>
                  <a:noFill/>
                </a:ln>
                <a:solidFill>
                  <a:srgbClr val="FFFFFF"/>
                </a:solidFill>
                <a:effectLst/>
                <a:uFillTx/>
                <a:latin typeface="+mn-lt"/>
                <a:ea typeface="+mn-ea"/>
                <a:cs typeface="+mn-cs"/>
                <a:sym typeface="Helvetica Light"/>
              </a:rPr>
              <a:t>)</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CTRL+SHIFT+HOME/END (Selects all cells between cursor and top left/furthest</a:t>
            </a:r>
            <a:r>
              <a:rPr kumimoji="0" lang="en-US" sz="5000" b="0" i="0" u="none" strike="noStrike" cap="none" spc="0" normalizeH="0" dirty="0" smtClean="0">
                <a:ln>
                  <a:noFill/>
                </a:ln>
                <a:solidFill>
                  <a:srgbClr val="FFFFFF"/>
                </a:solidFill>
                <a:effectLst/>
                <a:uFillTx/>
                <a:latin typeface="+mn-lt"/>
                <a:ea typeface="+mn-ea"/>
                <a:cs typeface="+mn-cs"/>
                <a:sym typeface="Helvetica Light"/>
              </a:rPr>
              <a:t> right and bottom cells with data in it)</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en-US" baseline="0" dirty="0"/>
          </a:p>
          <a:p>
            <a:pPr marR="0" algn="l" defTabSz="825500" rtl="0" fontAlgn="auto" latinLnBrk="0" hangingPunct="0">
              <a:lnSpc>
                <a:spcPct val="100000"/>
              </a:lnSpc>
              <a:spcBef>
                <a:spcPts val="0"/>
              </a:spcBef>
              <a:spcAft>
                <a:spcPts val="0"/>
              </a:spcAft>
              <a:buClrTx/>
              <a:buSzTx/>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Simple</a:t>
            </a:r>
            <a:r>
              <a:rPr kumimoji="0" lang="en-US" sz="5000" b="0" i="0" u="none" strike="noStrike" cap="none" spc="0" normalizeH="0" dirty="0" smtClean="0">
                <a:ln>
                  <a:noFill/>
                </a:ln>
                <a:solidFill>
                  <a:srgbClr val="FFFFFF"/>
                </a:solidFill>
                <a:effectLst/>
                <a:uFillTx/>
                <a:latin typeface="+mn-lt"/>
                <a:ea typeface="+mn-ea"/>
                <a:cs typeface="+mn-cs"/>
                <a:sym typeface="Helvetica Light"/>
              </a:rPr>
              <a:t> Functions</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baseline="0" dirty="0" smtClean="0"/>
              <a:t>CTRL+X</a:t>
            </a:r>
            <a:r>
              <a:rPr lang="en-US" dirty="0" smtClean="0"/>
              <a:t> (Cut cells)</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CTRL+C</a:t>
            </a:r>
            <a:r>
              <a:rPr kumimoji="0" lang="en-US" sz="5000" b="0" i="0" u="none" strike="noStrike" cap="none" spc="0" normalizeH="0" dirty="0" smtClean="0">
                <a:ln>
                  <a:noFill/>
                </a:ln>
                <a:solidFill>
                  <a:srgbClr val="FFFFFF"/>
                </a:solidFill>
                <a:effectLst/>
                <a:uFillTx/>
                <a:latin typeface="+mn-lt"/>
                <a:ea typeface="+mn-ea"/>
                <a:cs typeface="+mn-cs"/>
                <a:sym typeface="Helvetica Light"/>
              </a:rPr>
              <a:t> (Copy cells)</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baseline="0" dirty="0" smtClean="0"/>
              <a:t>CTRL+V</a:t>
            </a:r>
            <a:r>
              <a:rPr lang="en-US" dirty="0" smtClean="0"/>
              <a:t> (Paste cells)</a:t>
            </a:r>
          </a:p>
          <a:p>
            <a:pPr marL="685800" marR="0" indent="-6858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5000" b="0" i="0" u="none" strike="noStrike" cap="none" spc="0" normalizeH="0" baseline="0" dirty="0" smtClean="0">
                <a:ln>
                  <a:noFill/>
                </a:ln>
                <a:solidFill>
                  <a:srgbClr val="FFFFFF"/>
                </a:solidFill>
                <a:effectLst/>
                <a:uFillTx/>
                <a:latin typeface="+mn-lt"/>
                <a:ea typeface="+mn-ea"/>
                <a:cs typeface="+mn-cs"/>
                <a:sym typeface="Helvetica Light"/>
              </a:rPr>
              <a:t>CTRL+F (Find,</a:t>
            </a:r>
            <a:r>
              <a:rPr kumimoji="0" lang="en-US" sz="5000" b="0" i="0" u="none" strike="noStrike" cap="none" spc="0" normalizeH="0" dirty="0" smtClean="0">
                <a:ln>
                  <a:noFill/>
                </a:ln>
                <a:solidFill>
                  <a:srgbClr val="FFFFFF"/>
                </a:solidFill>
                <a:effectLst/>
                <a:uFillTx/>
                <a:latin typeface="+mn-lt"/>
                <a:ea typeface="+mn-ea"/>
                <a:cs typeface="+mn-cs"/>
                <a:sym typeface="Helvetica Light"/>
              </a:rPr>
              <a:t> Find and Replace)</a:t>
            </a:r>
            <a:endParaRPr kumimoji="0" lang="en-US" sz="5000" b="0" i="0" u="none" strike="noStrike" cap="none" spc="0" normalizeH="0" baseline="0" dirty="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3048425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89100" y="355600"/>
            <a:ext cx="21005800" cy="2286000"/>
          </a:xfrm>
        </p:spPr>
        <p:txBody>
          <a:bodyPr>
            <a:normAutofit/>
          </a:bodyPr>
          <a:lstStyle/>
          <a:p>
            <a:pPr algn="ctr"/>
            <a:r>
              <a:rPr lang="en-US" altLang="en-US" sz="7000" dirty="0"/>
              <a:t>Quick Tip </a:t>
            </a:r>
            <a:r>
              <a:rPr lang="en-US" altLang="en-US" sz="7000" dirty="0" smtClean="0"/>
              <a:t>#</a:t>
            </a:r>
            <a:r>
              <a:rPr lang="en-US" altLang="en-US" sz="7000" dirty="0"/>
              <a:t>2</a:t>
            </a:r>
            <a:r>
              <a:rPr lang="en-US" altLang="en-US" sz="7000" dirty="0" smtClean="0"/>
              <a:t> Navigation and Simple Formulas (cont.)</a:t>
            </a:r>
            <a:endParaRPr lang="en-US" altLang="en-US" sz="7000" dirty="0"/>
          </a:p>
        </p:txBody>
      </p:sp>
      <p:sp>
        <p:nvSpPr>
          <p:cNvPr id="8197" name="Rectangle 5"/>
          <p:cNvSpPr>
            <a:spLocks noChangeArrowheads="1"/>
          </p:cNvSpPr>
          <p:nvPr/>
        </p:nvSpPr>
        <p:spPr bwMode="auto">
          <a:xfrm>
            <a:off x="990600" y="2697534"/>
            <a:ext cx="22707600" cy="1040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panose="020B0604020202020204" pitchFamily="34" charset="0"/>
              </a:defRPr>
            </a:lvl1pPr>
            <a:lvl2pPr>
              <a:defRPr sz="4400">
                <a:solidFill>
                  <a:schemeClr val="tx1"/>
                </a:solidFill>
                <a:latin typeface="Arial" panose="020B0604020202020204" pitchFamily="34" charset="0"/>
              </a:defRPr>
            </a:lvl2pPr>
            <a:lvl3pPr>
              <a:defRPr sz="4400">
                <a:solidFill>
                  <a:schemeClr val="tx1"/>
                </a:solidFill>
                <a:latin typeface="Arial" panose="020B0604020202020204" pitchFamily="34" charset="0"/>
              </a:defRPr>
            </a:lvl3pPr>
            <a:lvl4pPr>
              <a:defRPr sz="4400">
                <a:solidFill>
                  <a:schemeClr val="tx1"/>
                </a:solidFill>
                <a:latin typeface="Arial" panose="020B0604020202020204" pitchFamily="34" charset="0"/>
              </a:defRPr>
            </a:lvl4pPr>
            <a:lvl5pPr>
              <a:defRPr sz="4400">
                <a:solidFill>
                  <a:schemeClr val="tx1"/>
                </a:solidFill>
                <a:latin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defRPr>
            </a:lvl9pPr>
          </a:lstStyle>
          <a:p>
            <a:pPr marL="685800" indent="-685800" algn="l" eaLnBrk="1" hangingPunct="1">
              <a:lnSpc>
                <a:spcPct val="150000"/>
              </a:lnSpc>
              <a:buFont typeface="Arial" panose="020B0604020202020204" pitchFamily="34" charset="0"/>
              <a:buChar char="•"/>
            </a:pPr>
            <a:r>
              <a:rPr lang="en-US" altLang="en-US" sz="4000" dirty="0" smtClean="0"/>
              <a:t>=sum(cell range or amounts) – Will sum the data/cells included</a:t>
            </a:r>
          </a:p>
          <a:p>
            <a:pPr marL="685800" indent="-685800" algn="l" eaLnBrk="1" hangingPunct="1">
              <a:lnSpc>
                <a:spcPct val="150000"/>
              </a:lnSpc>
              <a:buFont typeface="Arial" panose="020B0604020202020204" pitchFamily="34" charset="0"/>
              <a:buChar char="•"/>
            </a:pPr>
            <a:r>
              <a:rPr lang="en-US" altLang="en-US" sz="4000" dirty="0" smtClean="0"/>
              <a:t>=max(range or values) – Will return the highest amount in the range, including latest date if dates are entered</a:t>
            </a:r>
          </a:p>
          <a:p>
            <a:pPr marL="685800" indent="-685800" algn="l" eaLnBrk="1" hangingPunct="1">
              <a:lnSpc>
                <a:spcPct val="150000"/>
              </a:lnSpc>
              <a:buFont typeface="Arial" panose="020B0604020202020204" pitchFamily="34" charset="0"/>
              <a:buChar char="•"/>
            </a:pPr>
            <a:r>
              <a:rPr lang="en-US" altLang="en-US" sz="4000" dirty="0" smtClean="0"/>
              <a:t>=min(range or values) – Will return the lowest amount in the range, including earliest date if dates are entered</a:t>
            </a:r>
          </a:p>
          <a:p>
            <a:pPr marL="685800" indent="-685800" algn="l" eaLnBrk="1" hangingPunct="1">
              <a:lnSpc>
                <a:spcPct val="150000"/>
              </a:lnSpc>
              <a:buFont typeface="Arial" panose="020B0604020202020204" pitchFamily="34" charset="0"/>
              <a:buChar char="•"/>
            </a:pPr>
            <a:r>
              <a:rPr lang="en-US" altLang="en-US" sz="4000" dirty="0" smtClean="0"/>
              <a:t>=left/right/mid(cell) – Will return the number of characters specified within a cell</a:t>
            </a:r>
          </a:p>
          <a:p>
            <a:pPr marL="685800" indent="-685800" algn="l" eaLnBrk="1" hangingPunct="1">
              <a:lnSpc>
                <a:spcPct val="150000"/>
              </a:lnSpc>
              <a:buFont typeface="Arial" panose="020B0604020202020204" pitchFamily="34" charset="0"/>
              <a:buChar char="•"/>
            </a:pPr>
            <a:r>
              <a:rPr lang="en-US" altLang="en-US" sz="4000" dirty="0" smtClean="0"/>
              <a:t>=concatenate(cell1,cell2,etc.) – Will combine the text within the specified cells into one cell</a:t>
            </a:r>
          </a:p>
          <a:p>
            <a:pPr marL="685800" indent="-685800" algn="l" eaLnBrk="1" hangingPunct="1">
              <a:lnSpc>
                <a:spcPct val="150000"/>
              </a:lnSpc>
              <a:buFont typeface="Arial" panose="020B0604020202020204" pitchFamily="34" charset="0"/>
              <a:buChar char="•"/>
            </a:pPr>
            <a:r>
              <a:rPr lang="en-US" altLang="en-US" sz="4000" dirty="0" smtClean="0"/>
              <a:t>=rand() – Will generate a random number between 0 and 1</a:t>
            </a:r>
          </a:p>
          <a:p>
            <a:pPr marL="685800" indent="-685800" algn="l" eaLnBrk="1" hangingPunct="1">
              <a:lnSpc>
                <a:spcPct val="150000"/>
              </a:lnSpc>
              <a:buFont typeface="Arial" panose="020B0604020202020204" pitchFamily="34" charset="0"/>
              <a:buChar char="•"/>
            </a:pPr>
            <a:r>
              <a:rPr lang="en-US" altLang="en-US" sz="4000" dirty="0" smtClean="0"/>
              <a:t>=</a:t>
            </a:r>
            <a:r>
              <a:rPr lang="en-US" altLang="en-US" sz="4000" dirty="0" err="1" smtClean="0"/>
              <a:t>ifna</a:t>
            </a:r>
            <a:r>
              <a:rPr lang="en-US" altLang="en-US" sz="4000" dirty="0" smtClean="0"/>
              <a:t>(cell) – Will allow you to change a cell value if the argument entered returns “#N/A”</a:t>
            </a:r>
          </a:p>
          <a:p>
            <a:pPr marL="685800" indent="-685800" algn="l" eaLnBrk="1" hangingPunct="1">
              <a:lnSpc>
                <a:spcPct val="150000"/>
              </a:lnSpc>
              <a:buFont typeface="Arial" panose="020B0604020202020204" pitchFamily="34" charset="0"/>
              <a:buChar char="•"/>
            </a:pPr>
            <a:r>
              <a:rPr lang="en-US" altLang="en-US" sz="4000" dirty="0" smtClean="0"/>
              <a:t>=(cell/value)=(cell/value) – Will indicate whether one cell or value equals another (if true, will say “TRUE”, if false, will say “FALSE”</a:t>
            </a:r>
          </a:p>
          <a:p>
            <a:pPr marL="685800" indent="-685800" algn="l" eaLnBrk="1" hangingPunct="1">
              <a:lnSpc>
                <a:spcPct val="150000"/>
              </a:lnSpc>
              <a:buFont typeface="Arial" panose="020B0604020202020204" pitchFamily="34" charset="0"/>
              <a:buChar char="•"/>
            </a:pPr>
            <a:r>
              <a:rPr lang="en-US" altLang="en-US" sz="4000" dirty="0" smtClean="0"/>
              <a:t>=subtotal(</a:t>
            </a:r>
            <a:r>
              <a:rPr lang="en-US" altLang="en-US" sz="4000" dirty="0" err="1" smtClean="0"/>
              <a:t>function,range</a:t>
            </a:r>
            <a:r>
              <a:rPr lang="en-US" altLang="en-US" sz="4000" dirty="0" smtClean="0"/>
              <a:t>)  - Will create a subtotal that will sum/count/average the range selected)</a:t>
            </a:r>
            <a:endParaRPr lang="en-US" altLang="en-US" sz="4000" dirty="0"/>
          </a:p>
        </p:txBody>
      </p:sp>
    </p:spTree>
    <p:extLst>
      <p:ext uri="{BB962C8B-B14F-4D97-AF65-F5344CB8AC3E}">
        <p14:creationId xmlns:p14="http://schemas.microsoft.com/office/powerpoint/2010/main" val="3715861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algn="ctr"/>
            <a:r>
              <a:rPr lang="en-US" altLang="en-US" dirty="0"/>
              <a:t>Quick Tip </a:t>
            </a:r>
            <a:r>
              <a:rPr lang="en-US" altLang="en-US" dirty="0" smtClean="0"/>
              <a:t>#3 Absolute References</a:t>
            </a:r>
            <a:endParaRPr lang="en-US" altLang="en-US" dirty="0"/>
          </a:p>
        </p:txBody>
      </p:sp>
      <p:sp>
        <p:nvSpPr>
          <p:cNvPr id="41987" name="Rectangle 3"/>
          <p:cNvSpPr>
            <a:spLocks noChangeArrowheads="1"/>
          </p:cNvSpPr>
          <p:nvPr/>
        </p:nvSpPr>
        <p:spPr bwMode="auto">
          <a:xfrm>
            <a:off x="3048000" y="2738582"/>
            <a:ext cx="18288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panose="020B0604020202020204" pitchFamily="34" charset="0"/>
              </a:defRPr>
            </a:lvl1pPr>
            <a:lvl2pPr>
              <a:defRPr sz="4400">
                <a:solidFill>
                  <a:schemeClr val="tx1"/>
                </a:solidFill>
                <a:latin typeface="Arial" panose="020B0604020202020204" pitchFamily="34" charset="0"/>
              </a:defRPr>
            </a:lvl2pPr>
            <a:lvl3pPr>
              <a:defRPr sz="4400">
                <a:solidFill>
                  <a:schemeClr val="tx1"/>
                </a:solidFill>
                <a:latin typeface="Arial" panose="020B0604020202020204" pitchFamily="34" charset="0"/>
              </a:defRPr>
            </a:lvl3pPr>
            <a:lvl4pPr>
              <a:defRPr sz="4400">
                <a:solidFill>
                  <a:schemeClr val="tx1"/>
                </a:solidFill>
                <a:latin typeface="Arial" panose="020B0604020202020204" pitchFamily="34" charset="0"/>
              </a:defRPr>
            </a:lvl4pPr>
            <a:lvl5pPr>
              <a:defRPr sz="4400">
                <a:solidFill>
                  <a:schemeClr val="tx1"/>
                </a:solidFill>
                <a:latin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defRPr>
            </a:lvl9pPr>
          </a:lstStyle>
          <a:p>
            <a:pPr algn="ctr" eaLnBrk="1" hangingPunct="1"/>
            <a:r>
              <a:rPr lang="en-US" altLang="en-US" sz="4000" dirty="0"/>
              <a:t>Working with Formulas “Absolute Reference” vs. “Relative Reference”</a:t>
            </a:r>
          </a:p>
        </p:txBody>
      </p:sp>
      <p:sp>
        <p:nvSpPr>
          <p:cNvPr id="41989" name="Rectangle 5"/>
          <p:cNvSpPr>
            <a:spLocks noChangeArrowheads="1"/>
          </p:cNvSpPr>
          <p:nvPr/>
        </p:nvSpPr>
        <p:spPr bwMode="auto">
          <a:xfrm>
            <a:off x="14859000" y="4800600"/>
            <a:ext cx="7162800" cy="746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a:solidFill>
                  <a:schemeClr val="tx1"/>
                </a:solidFill>
                <a:latin typeface="Arial" panose="020B0604020202020204" pitchFamily="34" charset="0"/>
              </a:defRPr>
            </a:lvl1pPr>
            <a:lvl2pPr>
              <a:defRPr sz="4400">
                <a:solidFill>
                  <a:schemeClr val="tx1"/>
                </a:solidFill>
                <a:latin typeface="Arial" panose="020B0604020202020204" pitchFamily="34" charset="0"/>
              </a:defRPr>
            </a:lvl2pPr>
            <a:lvl3pPr>
              <a:defRPr sz="4400">
                <a:solidFill>
                  <a:schemeClr val="tx1"/>
                </a:solidFill>
                <a:latin typeface="Arial" panose="020B0604020202020204" pitchFamily="34" charset="0"/>
              </a:defRPr>
            </a:lvl3pPr>
            <a:lvl4pPr>
              <a:defRPr sz="4400">
                <a:solidFill>
                  <a:schemeClr val="tx1"/>
                </a:solidFill>
                <a:latin typeface="Arial" panose="020B0604020202020204" pitchFamily="34" charset="0"/>
              </a:defRPr>
            </a:lvl4pPr>
            <a:lvl5pPr>
              <a:defRPr sz="4400">
                <a:solidFill>
                  <a:schemeClr val="tx1"/>
                </a:solidFill>
                <a:latin typeface="Arial" panose="020B0604020202020204" pitchFamily="34" charset="0"/>
              </a:defRPr>
            </a:lvl5pPr>
            <a:lvl6pPr marL="457200" fontAlgn="base">
              <a:spcBef>
                <a:spcPct val="0"/>
              </a:spcBef>
              <a:spcAft>
                <a:spcPct val="0"/>
              </a:spcAft>
              <a:defRPr sz="4400">
                <a:solidFill>
                  <a:schemeClr val="tx1"/>
                </a:solidFill>
                <a:latin typeface="Arial" panose="020B0604020202020204" pitchFamily="34" charset="0"/>
              </a:defRPr>
            </a:lvl6pPr>
            <a:lvl7pPr marL="914400" fontAlgn="base">
              <a:spcBef>
                <a:spcPct val="0"/>
              </a:spcBef>
              <a:spcAft>
                <a:spcPct val="0"/>
              </a:spcAft>
              <a:defRPr sz="4400">
                <a:solidFill>
                  <a:schemeClr val="tx1"/>
                </a:solidFill>
                <a:latin typeface="Arial" panose="020B0604020202020204" pitchFamily="34" charset="0"/>
              </a:defRPr>
            </a:lvl7pPr>
            <a:lvl8pPr marL="1371600" fontAlgn="base">
              <a:spcBef>
                <a:spcPct val="0"/>
              </a:spcBef>
              <a:spcAft>
                <a:spcPct val="0"/>
              </a:spcAft>
              <a:defRPr sz="4400">
                <a:solidFill>
                  <a:schemeClr val="tx1"/>
                </a:solidFill>
                <a:latin typeface="Arial" panose="020B0604020202020204" pitchFamily="34" charset="0"/>
              </a:defRPr>
            </a:lvl8pPr>
            <a:lvl9pPr marL="1828800" fontAlgn="base">
              <a:spcBef>
                <a:spcPct val="0"/>
              </a:spcBef>
              <a:spcAft>
                <a:spcPct val="0"/>
              </a:spcAft>
              <a:defRPr sz="4400">
                <a:solidFill>
                  <a:schemeClr val="tx1"/>
                </a:solidFill>
                <a:latin typeface="Arial" panose="020B0604020202020204" pitchFamily="34" charset="0"/>
              </a:defRPr>
            </a:lvl9pPr>
          </a:lstStyle>
          <a:p>
            <a:pPr algn="l" eaLnBrk="1" hangingPunct="1"/>
            <a:r>
              <a:rPr lang="en-US" altLang="en-US" sz="2800" b="1" dirty="0"/>
              <a:t>Press F4 to cycle </a:t>
            </a:r>
            <a:r>
              <a:rPr lang="en-US" altLang="en-US" sz="2800" b="1" dirty="0" smtClean="0"/>
              <a:t>through </a:t>
            </a:r>
            <a:r>
              <a:rPr lang="en-US" altLang="en-US" sz="2800" b="1" dirty="0"/>
              <a:t>Cell Reference </a:t>
            </a:r>
            <a:r>
              <a:rPr lang="en-US" altLang="en-US" sz="2800" b="1" dirty="0" smtClean="0"/>
              <a:t>options. NOTE</a:t>
            </a:r>
            <a:r>
              <a:rPr lang="en-US" altLang="en-US" sz="2800" b="1" dirty="0"/>
              <a:t>: “$” sets the reference</a:t>
            </a:r>
            <a:br>
              <a:rPr lang="en-US" altLang="en-US" sz="2800" b="1" dirty="0"/>
            </a:br>
            <a:r>
              <a:rPr lang="en-US" altLang="en-US" sz="2800" b="1" dirty="0"/>
              <a:t/>
            </a:r>
            <a:br>
              <a:rPr lang="en-US" altLang="en-US" sz="2800" b="1" dirty="0"/>
            </a:br>
            <a:r>
              <a:rPr lang="en-US" altLang="en-US" sz="2800" b="1" dirty="0"/>
              <a:t>Auto Adjust Row and Column Range</a:t>
            </a:r>
            <a:br>
              <a:rPr lang="en-US" altLang="en-US" sz="2800" b="1" dirty="0"/>
            </a:br>
            <a:r>
              <a:rPr lang="en-US" altLang="en-US" sz="2800" b="1" dirty="0"/>
              <a:t> =SUM(C2:E2)</a:t>
            </a:r>
            <a:br>
              <a:rPr lang="en-US" altLang="en-US" sz="2800" b="1" dirty="0"/>
            </a:br>
            <a:r>
              <a:rPr lang="en-US" altLang="en-US" sz="2800" b="1" dirty="0"/>
              <a:t/>
            </a:r>
            <a:br>
              <a:rPr lang="en-US" altLang="en-US" sz="2800" b="1" dirty="0"/>
            </a:br>
            <a:r>
              <a:rPr lang="en-US" altLang="en-US" sz="2800" b="1" dirty="0"/>
              <a:t>Lock Row and Column Range =SUM($C$2:$E$2)</a:t>
            </a:r>
            <a:br>
              <a:rPr lang="en-US" altLang="en-US" sz="2800" b="1" dirty="0"/>
            </a:br>
            <a:r>
              <a:rPr lang="en-US" altLang="en-US" sz="2800" b="1" dirty="0"/>
              <a:t/>
            </a:r>
            <a:br>
              <a:rPr lang="en-US" altLang="en-US" sz="2800" b="1" dirty="0"/>
            </a:br>
            <a:r>
              <a:rPr lang="en-US" altLang="en-US" sz="2800" b="1" dirty="0"/>
              <a:t> Lock Row Range</a:t>
            </a:r>
            <a:br>
              <a:rPr lang="en-US" altLang="en-US" sz="2800" b="1" dirty="0"/>
            </a:br>
            <a:r>
              <a:rPr lang="en-US" altLang="en-US" sz="2800" b="1" dirty="0"/>
              <a:t> =SUM(C$2:E$2)</a:t>
            </a:r>
            <a:br>
              <a:rPr lang="en-US" altLang="en-US" sz="2800" b="1" dirty="0"/>
            </a:br>
            <a:r>
              <a:rPr lang="en-US" altLang="en-US" sz="2800" b="1" dirty="0"/>
              <a:t/>
            </a:r>
            <a:br>
              <a:rPr lang="en-US" altLang="en-US" sz="2800" b="1" dirty="0"/>
            </a:br>
            <a:r>
              <a:rPr lang="en-US" altLang="en-US" sz="2800" b="1" dirty="0"/>
              <a:t> Lock Column Range</a:t>
            </a:r>
            <a:br>
              <a:rPr lang="en-US" altLang="en-US" sz="2800" b="1" dirty="0"/>
            </a:br>
            <a:r>
              <a:rPr lang="en-US" altLang="en-US" sz="2800" b="1" dirty="0"/>
              <a:t> =SUM($C2:$E2)</a:t>
            </a:r>
          </a:p>
        </p:txBody>
      </p:sp>
      <p:pic>
        <p:nvPicPr>
          <p:cNvPr id="4" name="Picture 3"/>
          <p:cNvPicPr>
            <a:picLocks noChangeAspect="1"/>
          </p:cNvPicPr>
          <p:nvPr/>
        </p:nvPicPr>
        <p:blipFill>
          <a:blip r:embed="rId2"/>
          <a:stretch>
            <a:fillRect/>
          </a:stretch>
        </p:blipFill>
        <p:spPr>
          <a:xfrm>
            <a:off x="1219199" y="4359564"/>
            <a:ext cx="13112413" cy="4860636"/>
          </a:xfrm>
          <a:prstGeom prst="rect">
            <a:avLst/>
          </a:prstGeom>
        </p:spPr>
      </p:pic>
    </p:spTree>
    <p:extLst>
      <p:ext uri="{BB962C8B-B14F-4D97-AF65-F5344CB8AC3E}">
        <p14:creationId xmlns:p14="http://schemas.microsoft.com/office/powerpoint/2010/main" val="1563047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010400" y="6096000"/>
            <a:ext cx="16363048" cy="6065613"/>
          </a:xfrm>
          <a:prstGeom prst="rect">
            <a:avLst/>
          </a:prstGeom>
        </p:spPr>
      </p:pic>
      <p:sp>
        <p:nvSpPr>
          <p:cNvPr id="10242" name="Rectangle 2"/>
          <p:cNvSpPr>
            <a:spLocks noGrp="1" noChangeArrowheads="1"/>
          </p:cNvSpPr>
          <p:nvPr>
            <p:ph type="title"/>
          </p:nvPr>
        </p:nvSpPr>
        <p:spPr/>
        <p:txBody>
          <a:bodyPr>
            <a:normAutofit fontScale="90000"/>
          </a:bodyPr>
          <a:lstStyle/>
          <a:p>
            <a:r>
              <a:rPr lang="en-US" altLang="en-US" dirty="0" smtClean="0"/>
              <a:t>Quick Tip #4</a:t>
            </a:r>
            <a:br>
              <a:rPr lang="en-US" altLang="en-US" dirty="0" smtClean="0"/>
            </a:br>
            <a:r>
              <a:rPr lang="en-US" altLang="en-US" dirty="0" smtClean="0"/>
              <a:t> </a:t>
            </a:r>
            <a:r>
              <a:rPr lang="en-US" altLang="en-US" dirty="0"/>
              <a:t>Excel VLOOKUP Function</a:t>
            </a:r>
          </a:p>
        </p:txBody>
      </p:sp>
      <p:sp>
        <p:nvSpPr>
          <p:cNvPr id="10243" name="Rectangle 3"/>
          <p:cNvSpPr>
            <a:spLocks noGrp="1" noChangeArrowheads="1"/>
          </p:cNvSpPr>
          <p:nvPr>
            <p:ph type="body" sz="half" idx="1"/>
          </p:nvPr>
        </p:nvSpPr>
        <p:spPr>
          <a:xfrm>
            <a:off x="1325369" y="3896589"/>
            <a:ext cx="22402800" cy="1378527"/>
          </a:xfrm>
        </p:spPr>
        <p:txBody>
          <a:bodyPr>
            <a:normAutofit fontScale="92500" lnSpcReduction="20000"/>
          </a:bodyPr>
          <a:lstStyle/>
          <a:p>
            <a:r>
              <a:rPr lang="en-US" altLang="en-US" sz="5600" dirty="0">
                <a:solidFill>
                  <a:schemeClr val="tx1"/>
                </a:solidFill>
              </a:rPr>
              <a:t>Use this function to LOOKUP data from other Excel </a:t>
            </a:r>
            <a:r>
              <a:rPr lang="en-US" altLang="en-US" sz="5600" dirty="0" smtClean="0">
                <a:solidFill>
                  <a:schemeClr val="tx1"/>
                </a:solidFill>
              </a:rPr>
              <a:t>Spreadsheets and return values associated with them.</a:t>
            </a:r>
            <a:endParaRPr lang="en-US" altLang="en-US" sz="5600" dirty="0"/>
          </a:p>
        </p:txBody>
      </p:sp>
      <p:sp>
        <p:nvSpPr>
          <p:cNvPr id="7" name="Oval 6"/>
          <p:cNvSpPr/>
          <p:nvPr/>
        </p:nvSpPr>
        <p:spPr>
          <a:xfrm>
            <a:off x="12976473" y="10289399"/>
            <a:ext cx="1130837" cy="1167247"/>
          </a:xfrm>
          <a:prstGeom prst="ellipse">
            <a:avLst/>
          </a:prstGeom>
          <a:noFill/>
          <a:ln w="76200" cap="flat">
            <a:solidFill>
              <a:schemeClr val="accent5">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FFFFFF"/>
              </a:solidFill>
              <a:effectLst/>
              <a:uFillTx/>
              <a:latin typeface="+mn-lt"/>
              <a:ea typeface="+mn-ea"/>
              <a:cs typeface="+mn-cs"/>
              <a:sym typeface="Helvetica Light"/>
            </a:endParaRPr>
          </a:p>
        </p:txBody>
      </p:sp>
      <p:sp>
        <p:nvSpPr>
          <p:cNvPr id="12" name="Text Box 12"/>
          <p:cNvSpPr txBox="1">
            <a:spLocks noChangeArrowheads="1"/>
          </p:cNvSpPr>
          <p:nvPr/>
        </p:nvSpPr>
        <p:spPr bwMode="auto">
          <a:xfrm>
            <a:off x="990600" y="6751206"/>
            <a:ext cx="3657600" cy="2062103"/>
          </a:xfrm>
          <a:prstGeom prst="rect">
            <a:avLst/>
          </a:prstGeom>
          <a:noFill/>
          <a:ln w="9525">
            <a:noFill/>
            <a:miter lim="800000"/>
            <a:headEnd/>
            <a:tailEnd/>
          </a:ln>
          <a:effectLst/>
          <a:extLst/>
        </p:spPr>
        <p:txBody>
          <a:bodyPr>
            <a:spAutoFit/>
          </a:bodyPr>
          <a:lstStyle/>
          <a:p>
            <a:pPr algn="ctr">
              <a:spcBef>
                <a:spcPct val="50000"/>
              </a:spcBef>
            </a:pPr>
            <a:r>
              <a:rPr lang="en-US" altLang="en-US" sz="3200" dirty="0" smtClean="0">
                <a:solidFill>
                  <a:schemeClr val="tx1"/>
                </a:solidFill>
              </a:rPr>
              <a:t>Click here </a:t>
            </a:r>
            <a:r>
              <a:rPr lang="en-US" altLang="en-US" sz="3200" dirty="0">
                <a:solidFill>
                  <a:schemeClr val="tx1"/>
                </a:solidFill>
              </a:rPr>
              <a:t>to bring up </a:t>
            </a:r>
            <a:r>
              <a:rPr lang="en-US" altLang="en-US" sz="3200" dirty="0" smtClean="0">
                <a:solidFill>
                  <a:schemeClr val="tx1"/>
                </a:solidFill>
              </a:rPr>
              <a:t>option box, search for and select VLOOKUP</a:t>
            </a:r>
            <a:endParaRPr lang="en-US" altLang="en-US" sz="3200" dirty="0">
              <a:solidFill>
                <a:schemeClr val="tx1"/>
              </a:solidFill>
            </a:endParaRPr>
          </a:p>
        </p:txBody>
      </p:sp>
      <p:cxnSp>
        <p:nvCxnSpPr>
          <p:cNvPr id="9" name="Straight Arrow Connector 8"/>
          <p:cNvCxnSpPr>
            <a:endCxn id="7" idx="2"/>
          </p:cNvCxnSpPr>
          <p:nvPr/>
        </p:nvCxnSpPr>
        <p:spPr>
          <a:xfrm>
            <a:off x="4518273" y="8659757"/>
            <a:ext cx="8458200" cy="2213266"/>
          </a:xfrm>
          <a:prstGeom prst="straightConnector1">
            <a:avLst/>
          </a:prstGeom>
          <a:noFill/>
          <a:ln w="76200" cap="flat">
            <a:solidFill>
              <a:schemeClr val="accent5">
                <a:lumMod val="60000"/>
                <a:lumOff val="40000"/>
              </a:schemeClr>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277276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19201" y="3767567"/>
            <a:ext cx="13728748" cy="7205233"/>
          </a:xfrm>
          <a:prstGeom prst="rect">
            <a:avLst/>
          </a:prstGeom>
        </p:spPr>
      </p:pic>
      <p:sp>
        <p:nvSpPr>
          <p:cNvPr id="10242" name="Rectangle 2"/>
          <p:cNvSpPr>
            <a:spLocks noGrp="1" noChangeArrowheads="1"/>
          </p:cNvSpPr>
          <p:nvPr>
            <p:ph type="title"/>
          </p:nvPr>
        </p:nvSpPr>
        <p:spPr>
          <a:xfrm>
            <a:off x="1219200" y="914400"/>
            <a:ext cx="21945600" cy="1305874"/>
          </a:xfrm>
        </p:spPr>
        <p:txBody>
          <a:bodyPr>
            <a:normAutofit fontScale="90000"/>
          </a:bodyPr>
          <a:lstStyle/>
          <a:p>
            <a:r>
              <a:rPr lang="en-US" altLang="en-US" dirty="0" smtClean="0"/>
              <a:t>Quick Tip #4 VLOOKUP (cont.)</a:t>
            </a:r>
            <a:endParaRPr lang="en-US" altLang="en-US" dirty="0"/>
          </a:p>
        </p:txBody>
      </p:sp>
      <p:sp>
        <p:nvSpPr>
          <p:cNvPr id="10243" name="Rectangle 3"/>
          <p:cNvSpPr>
            <a:spLocks noGrp="1" noChangeArrowheads="1"/>
          </p:cNvSpPr>
          <p:nvPr>
            <p:ph type="body" sz="half" idx="1"/>
          </p:nvPr>
        </p:nvSpPr>
        <p:spPr>
          <a:xfrm>
            <a:off x="990600" y="2596509"/>
            <a:ext cx="23088600" cy="1378527"/>
          </a:xfrm>
        </p:spPr>
        <p:txBody>
          <a:bodyPr>
            <a:normAutofit fontScale="92500"/>
          </a:bodyPr>
          <a:lstStyle/>
          <a:p>
            <a:r>
              <a:rPr lang="en-US" altLang="en-US" sz="5600" dirty="0">
                <a:solidFill>
                  <a:schemeClr val="tx1"/>
                </a:solidFill>
              </a:rPr>
              <a:t>F</a:t>
            </a:r>
            <a:r>
              <a:rPr lang="en-US" altLang="en-US" sz="5600" dirty="0" smtClean="0">
                <a:solidFill>
                  <a:schemeClr val="tx1"/>
                </a:solidFill>
              </a:rPr>
              <a:t>ormula: =</a:t>
            </a:r>
            <a:r>
              <a:rPr lang="en-US" altLang="en-US" sz="5600" dirty="0" err="1" smtClean="0">
                <a:solidFill>
                  <a:schemeClr val="tx1"/>
                </a:solidFill>
              </a:rPr>
              <a:t>vlookup</a:t>
            </a:r>
            <a:r>
              <a:rPr lang="en-US" altLang="en-US" sz="5600" dirty="0" smtClean="0">
                <a:solidFill>
                  <a:schemeClr val="tx1"/>
                </a:solidFill>
              </a:rPr>
              <a:t>(</a:t>
            </a:r>
            <a:r>
              <a:rPr lang="en-US" altLang="en-US" sz="5600" dirty="0" err="1" smtClean="0">
                <a:solidFill>
                  <a:schemeClr val="tx1"/>
                </a:solidFill>
              </a:rPr>
              <a:t>lookup_value,table_array,col_index_num,range_lookup</a:t>
            </a:r>
            <a:r>
              <a:rPr lang="en-US" altLang="en-US" sz="5600" dirty="0" smtClean="0">
                <a:solidFill>
                  <a:schemeClr val="tx1"/>
                </a:solidFill>
              </a:rPr>
              <a:t>)</a:t>
            </a:r>
            <a:endParaRPr lang="en-US" altLang="en-US" sz="5600" dirty="0"/>
          </a:p>
        </p:txBody>
      </p:sp>
      <p:sp>
        <p:nvSpPr>
          <p:cNvPr id="10" name="Rectangle 3"/>
          <p:cNvSpPr txBox="1">
            <a:spLocks noChangeArrowheads="1"/>
          </p:cNvSpPr>
          <p:nvPr/>
        </p:nvSpPr>
        <p:spPr>
          <a:xfrm>
            <a:off x="15108382" y="4232440"/>
            <a:ext cx="9247909" cy="279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5600" dirty="0" err="1" smtClean="0">
                <a:solidFill>
                  <a:schemeClr val="tx1"/>
                </a:solidFill>
              </a:rPr>
              <a:t>Lookup_value</a:t>
            </a:r>
            <a:r>
              <a:rPr lang="en-US" altLang="en-US" sz="5600" dirty="0" smtClean="0">
                <a:solidFill>
                  <a:schemeClr val="tx1"/>
                </a:solidFill>
              </a:rPr>
              <a:t>: The unique identifying number/characteristic that we are trying to return a value for, which needs to be located in the column furthest to the left.</a:t>
            </a:r>
            <a:endParaRPr lang="en-US" altLang="en-US" sz="5600" dirty="0"/>
          </a:p>
        </p:txBody>
      </p:sp>
      <p:sp>
        <p:nvSpPr>
          <p:cNvPr id="11" name="Rectangle 3"/>
          <p:cNvSpPr txBox="1">
            <a:spLocks noChangeArrowheads="1"/>
          </p:cNvSpPr>
          <p:nvPr/>
        </p:nvSpPr>
        <p:spPr>
          <a:xfrm>
            <a:off x="15108382" y="6982545"/>
            <a:ext cx="8970818" cy="15446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3500" dirty="0" err="1" smtClean="0">
                <a:solidFill>
                  <a:schemeClr val="tx1"/>
                </a:solidFill>
              </a:rPr>
              <a:t>Table_array</a:t>
            </a:r>
            <a:r>
              <a:rPr lang="en-US" altLang="en-US" sz="3500" dirty="0" smtClean="0">
                <a:solidFill>
                  <a:schemeClr val="tx1"/>
                </a:solidFill>
              </a:rPr>
              <a:t>: The area containing the data we are looking for.</a:t>
            </a:r>
            <a:endParaRPr lang="en-US" altLang="en-US" sz="3500" dirty="0"/>
          </a:p>
        </p:txBody>
      </p:sp>
      <p:sp>
        <p:nvSpPr>
          <p:cNvPr id="13" name="Rectangle 3"/>
          <p:cNvSpPr txBox="1">
            <a:spLocks noChangeArrowheads="1"/>
          </p:cNvSpPr>
          <p:nvPr/>
        </p:nvSpPr>
        <p:spPr>
          <a:xfrm>
            <a:off x="15163247" y="8479245"/>
            <a:ext cx="8700654" cy="2362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3500" dirty="0" err="1" smtClean="0">
                <a:solidFill>
                  <a:schemeClr val="tx1"/>
                </a:solidFill>
              </a:rPr>
              <a:t>Col_index_num</a:t>
            </a:r>
            <a:r>
              <a:rPr lang="en-US" altLang="en-US" sz="3500" dirty="0" smtClean="0">
                <a:solidFill>
                  <a:schemeClr val="tx1"/>
                </a:solidFill>
              </a:rPr>
              <a:t>: The column number within the table where the data we want is entered.</a:t>
            </a:r>
            <a:endParaRPr lang="en-US" altLang="en-US" sz="3500" dirty="0"/>
          </a:p>
        </p:txBody>
      </p:sp>
      <p:sp>
        <p:nvSpPr>
          <p:cNvPr id="14" name="Rectangle 3"/>
          <p:cNvSpPr txBox="1">
            <a:spLocks noChangeArrowheads="1"/>
          </p:cNvSpPr>
          <p:nvPr/>
        </p:nvSpPr>
        <p:spPr>
          <a:xfrm>
            <a:off x="990600" y="11273582"/>
            <a:ext cx="22174200" cy="14745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3500" dirty="0" err="1" smtClean="0">
                <a:solidFill>
                  <a:schemeClr val="tx1"/>
                </a:solidFill>
              </a:rPr>
              <a:t>Range_lookup</a:t>
            </a:r>
            <a:r>
              <a:rPr lang="en-US" altLang="en-US" sz="3500" dirty="0" smtClean="0">
                <a:solidFill>
                  <a:schemeClr val="tx1"/>
                </a:solidFill>
              </a:rPr>
              <a:t>: Indicates whether or not we want an exact match for our value being researched (“False”) or the closest to what we’ve searched for (“True”). In nearly all instances, this will be “False”.</a:t>
            </a:r>
            <a:endParaRPr lang="en-US" altLang="en-US" sz="3500" dirty="0"/>
          </a:p>
        </p:txBody>
      </p:sp>
    </p:spTree>
    <p:extLst>
      <p:ext uri="{BB962C8B-B14F-4D97-AF65-F5344CB8AC3E}">
        <p14:creationId xmlns:p14="http://schemas.microsoft.com/office/powerpoint/2010/main" val="1219645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61109" y="3968109"/>
            <a:ext cx="13612091" cy="7144008"/>
          </a:xfrm>
          <a:prstGeom prst="rect">
            <a:avLst/>
          </a:prstGeom>
        </p:spPr>
      </p:pic>
      <p:sp>
        <p:nvSpPr>
          <p:cNvPr id="10242" name="Rectangle 2"/>
          <p:cNvSpPr>
            <a:spLocks noGrp="1" noChangeArrowheads="1"/>
          </p:cNvSpPr>
          <p:nvPr>
            <p:ph type="title"/>
          </p:nvPr>
        </p:nvSpPr>
        <p:spPr>
          <a:xfrm>
            <a:off x="1219200" y="914400"/>
            <a:ext cx="21945600" cy="1305874"/>
          </a:xfrm>
        </p:spPr>
        <p:txBody>
          <a:bodyPr>
            <a:normAutofit fontScale="90000"/>
          </a:bodyPr>
          <a:lstStyle/>
          <a:p>
            <a:r>
              <a:rPr lang="en-US" altLang="en-US" dirty="0" smtClean="0"/>
              <a:t>Quick Tip #4 VLOOKUP (cont.)</a:t>
            </a:r>
            <a:endParaRPr lang="en-US" altLang="en-US" dirty="0"/>
          </a:p>
        </p:txBody>
      </p:sp>
      <p:sp>
        <p:nvSpPr>
          <p:cNvPr id="10243" name="Rectangle 3"/>
          <p:cNvSpPr>
            <a:spLocks noGrp="1" noChangeArrowheads="1"/>
          </p:cNvSpPr>
          <p:nvPr>
            <p:ph type="body" sz="half" idx="1"/>
          </p:nvPr>
        </p:nvSpPr>
        <p:spPr>
          <a:xfrm>
            <a:off x="990600" y="2596509"/>
            <a:ext cx="23088600" cy="1378527"/>
          </a:xfrm>
        </p:spPr>
        <p:txBody>
          <a:bodyPr>
            <a:normAutofit fontScale="92500"/>
          </a:bodyPr>
          <a:lstStyle/>
          <a:p>
            <a:r>
              <a:rPr lang="en-US" altLang="en-US" sz="5600" dirty="0">
                <a:solidFill>
                  <a:schemeClr val="tx1"/>
                </a:solidFill>
              </a:rPr>
              <a:t>F</a:t>
            </a:r>
            <a:r>
              <a:rPr lang="en-US" altLang="en-US" sz="5600" dirty="0" smtClean="0">
                <a:solidFill>
                  <a:schemeClr val="tx1"/>
                </a:solidFill>
              </a:rPr>
              <a:t>ormula: =</a:t>
            </a:r>
            <a:r>
              <a:rPr lang="en-US" altLang="en-US" sz="5600" dirty="0" err="1" smtClean="0">
                <a:solidFill>
                  <a:schemeClr val="tx1"/>
                </a:solidFill>
              </a:rPr>
              <a:t>vlookup</a:t>
            </a:r>
            <a:r>
              <a:rPr lang="en-US" altLang="en-US" sz="5600" dirty="0" smtClean="0">
                <a:solidFill>
                  <a:schemeClr val="tx1"/>
                </a:solidFill>
              </a:rPr>
              <a:t>(</a:t>
            </a:r>
            <a:r>
              <a:rPr lang="en-US" altLang="en-US" sz="5600" dirty="0" err="1" smtClean="0">
                <a:solidFill>
                  <a:schemeClr val="tx1"/>
                </a:solidFill>
              </a:rPr>
              <a:t>lookup_value,table_array,col_index_num,range_lookup</a:t>
            </a:r>
            <a:r>
              <a:rPr lang="en-US" altLang="en-US" sz="5600" dirty="0" smtClean="0">
                <a:solidFill>
                  <a:schemeClr val="tx1"/>
                </a:solidFill>
              </a:rPr>
              <a:t>)</a:t>
            </a:r>
            <a:endParaRPr lang="en-US" altLang="en-US" sz="5600" dirty="0"/>
          </a:p>
        </p:txBody>
      </p:sp>
      <p:sp>
        <p:nvSpPr>
          <p:cNvPr id="15" name="Rectangle 3"/>
          <p:cNvSpPr txBox="1">
            <a:spLocks noChangeArrowheads="1"/>
          </p:cNvSpPr>
          <p:nvPr/>
        </p:nvSpPr>
        <p:spPr>
          <a:xfrm>
            <a:off x="14706600" y="3218744"/>
            <a:ext cx="6629400" cy="2819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hangingPunct="1"/>
            <a:r>
              <a:rPr lang="en-US" altLang="en-US" sz="3500" dirty="0" smtClean="0">
                <a:solidFill>
                  <a:schemeClr val="tx1"/>
                </a:solidFill>
              </a:rPr>
              <a:t>Example: We want to know how much Invoice I0192814 was for. </a:t>
            </a:r>
          </a:p>
        </p:txBody>
      </p:sp>
      <p:sp>
        <p:nvSpPr>
          <p:cNvPr id="16" name="Rectangle 3"/>
          <p:cNvSpPr txBox="1">
            <a:spLocks noChangeArrowheads="1"/>
          </p:cNvSpPr>
          <p:nvPr/>
        </p:nvSpPr>
        <p:spPr>
          <a:xfrm>
            <a:off x="14706600" y="6003508"/>
            <a:ext cx="9144000" cy="535029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fontScale="77500" lnSpcReduction="20000"/>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a:lstStyle>
          <a:p>
            <a:pPr marL="0" indent="0" hangingPunct="1">
              <a:lnSpc>
                <a:spcPct val="120000"/>
              </a:lnSpc>
              <a:spcBef>
                <a:spcPts val="0"/>
              </a:spcBef>
              <a:buNone/>
            </a:pPr>
            <a:r>
              <a:rPr lang="en-US" altLang="en-US" sz="3500" dirty="0" err="1" smtClean="0">
                <a:solidFill>
                  <a:schemeClr val="tx1"/>
                </a:solidFill>
              </a:rPr>
              <a:t>Lookup_value</a:t>
            </a:r>
            <a:r>
              <a:rPr lang="en-US" altLang="en-US" sz="3500" dirty="0" smtClean="0">
                <a:solidFill>
                  <a:schemeClr val="tx1"/>
                </a:solidFill>
              </a:rPr>
              <a:t>: Selected cell H19 (contains “I0192814”)</a:t>
            </a:r>
          </a:p>
          <a:p>
            <a:pPr marL="0" indent="0" hangingPunct="1">
              <a:lnSpc>
                <a:spcPct val="120000"/>
              </a:lnSpc>
              <a:spcBef>
                <a:spcPts val="0"/>
              </a:spcBef>
              <a:buNone/>
            </a:pPr>
            <a:endParaRPr lang="en-US" altLang="en-US" sz="3500" dirty="0" smtClean="0">
              <a:solidFill>
                <a:schemeClr val="tx1"/>
              </a:solidFill>
            </a:endParaRPr>
          </a:p>
          <a:p>
            <a:pPr marL="0" indent="0" hangingPunct="1">
              <a:lnSpc>
                <a:spcPct val="120000"/>
              </a:lnSpc>
              <a:spcBef>
                <a:spcPts val="0"/>
              </a:spcBef>
              <a:buNone/>
            </a:pPr>
            <a:r>
              <a:rPr lang="en-US" altLang="en-US" sz="3500" dirty="0" err="1" smtClean="0">
                <a:solidFill>
                  <a:schemeClr val="tx1"/>
                </a:solidFill>
              </a:rPr>
              <a:t>Table_array</a:t>
            </a:r>
            <a:r>
              <a:rPr lang="en-US" altLang="en-US" sz="3500" dirty="0" smtClean="0">
                <a:solidFill>
                  <a:schemeClr val="tx1"/>
                </a:solidFill>
              </a:rPr>
              <a:t>: Selected cells C18 through E33 because that’s where our data is located</a:t>
            </a:r>
          </a:p>
          <a:p>
            <a:pPr marL="0" indent="0" hangingPunct="1">
              <a:lnSpc>
                <a:spcPct val="120000"/>
              </a:lnSpc>
              <a:spcBef>
                <a:spcPts val="0"/>
              </a:spcBef>
              <a:buNone/>
            </a:pPr>
            <a:endParaRPr lang="en-US" altLang="en-US" sz="3500" dirty="0" smtClean="0">
              <a:solidFill>
                <a:schemeClr val="tx1"/>
              </a:solidFill>
            </a:endParaRPr>
          </a:p>
          <a:p>
            <a:pPr marL="0" indent="0" hangingPunct="1">
              <a:lnSpc>
                <a:spcPct val="120000"/>
              </a:lnSpc>
              <a:spcBef>
                <a:spcPts val="0"/>
              </a:spcBef>
              <a:buNone/>
            </a:pPr>
            <a:r>
              <a:rPr lang="en-US" altLang="en-US" sz="3500" dirty="0" err="1" smtClean="0">
                <a:solidFill>
                  <a:schemeClr val="tx1"/>
                </a:solidFill>
              </a:rPr>
              <a:t>Col_index_num</a:t>
            </a:r>
            <a:r>
              <a:rPr lang="en-US" altLang="en-US" sz="3500" dirty="0" smtClean="0">
                <a:solidFill>
                  <a:schemeClr val="tx1"/>
                </a:solidFill>
              </a:rPr>
              <a:t>: Selected “3” because we want to return the data in the third column</a:t>
            </a:r>
          </a:p>
          <a:p>
            <a:pPr marL="0" indent="0" hangingPunct="1">
              <a:lnSpc>
                <a:spcPct val="120000"/>
              </a:lnSpc>
              <a:spcBef>
                <a:spcPts val="0"/>
              </a:spcBef>
              <a:buNone/>
            </a:pPr>
            <a:endParaRPr lang="en-US" altLang="en-US" sz="3500" dirty="0" smtClean="0">
              <a:solidFill>
                <a:schemeClr val="tx1"/>
              </a:solidFill>
            </a:endParaRPr>
          </a:p>
          <a:p>
            <a:pPr marL="0" indent="0" hangingPunct="1">
              <a:lnSpc>
                <a:spcPct val="120000"/>
              </a:lnSpc>
              <a:spcBef>
                <a:spcPts val="0"/>
              </a:spcBef>
              <a:buNone/>
            </a:pPr>
            <a:r>
              <a:rPr lang="en-US" altLang="en-US" sz="3500" dirty="0" err="1" smtClean="0">
                <a:solidFill>
                  <a:schemeClr val="tx1"/>
                </a:solidFill>
              </a:rPr>
              <a:t>Range_lookup</a:t>
            </a:r>
            <a:r>
              <a:rPr lang="en-US" altLang="en-US" sz="3500" dirty="0" smtClean="0">
                <a:solidFill>
                  <a:schemeClr val="tx1"/>
                </a:solidFill>
              </a:rPr>
              <a:t>: Selected “False” because we want an exact match</a:t>
            </a:r>
          </a:p>
          <a:p>
            <a:pPr marL="0" indent="0" hangingPunct="1">
              <a:lnSpc>
                <a:spcPct val="120000"/>
              </a:lnSpc>
              <a:spcBef>
                <a:spcPts val="0"/>
              </a:spcBef>
              <a:buNone/>
            </a:pPr>
            <a:endParaRPr lang="en-US" altLang="en-US" sz="3500" dirty="0">
              <a:solidFill>
                <a:schemeClr val="tx1"/>
              </a:solidFill>
            </a:endParaRPr>
          </a:p>
          <a:p>
            <a:pPr marL="0" indent="0" hangingPunct="1">
              <a:lnSpc>
                <a:spcPct val="120000"/>
              </a:lnSpc>
              <a:spcBef>
                <a:spcPts val="0"/>
              </a:spcBef>
              <a:buNone/>
            </a:pPr>
            <a:r>
              <a:rPr lang="en-US" altLang="en-US" sz="3500" b="1" dirty="0" smtClean="0">
                <a:solidFill>
                  <a:schemeClr val="tx1"/>
                </a:solidFill>
              </a:rPr>
              <a:t>Result: 821.75</a:t>
            </a:r>
          </a:p>
          <a:p>
            <a:pPr marL="0" indent="0" hangingPunct="1">
              <a:lnSpc>
                <a:spcPct val="120000"/>
              </a:lnSpc>
              <a:spcBef>
                <a:spcPts val="0"/>
              </a:spcBef>
              <a:buNone/>
            </a:pPr>
            <a:endParaRPr lang="en-US" altLang="en-US" sz="3500" dirty="0" smtClean="0">
              <a:solidFill>
                <a:schemeClr val="tx1"/>
              </a:solidFill>
            </a:endParaRPr>
          </a:p>
        </p:txBody>
      </p:sp>
    </p:spTree>
    <p:extLst>
      <p:ext uri="{BB962C8B-B14F-4D97-AF65-F5344CB8AC3E}">
        <p14:creationId xmlns:p14="http://schemas.microsoft.com/office/powerpoint/2010/main" val="42633329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629</TotalTime>
  <Words>1776</Words>
  <Application>Microsoft Office PowerPoint</Application>
  <PresentationFormat>Custom</PresentationFormat>
  <Paragraphs>142</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Comic Sans MS</vt:lpstr>
      <vt:lpstr>Helvetica Light</vt:lpstr>
      <vt:lpstr>Helvetica Neue</vt:lpstr>
      <vt:lpstr>Verdana</vt:lpstr>
      <vt:lpstr>Black</vt:lpstr>
      <vt:lpstr>PowerPoint Presentation</vt:lpstr>
      <vt:lpstr>Session Objectives</vt:lpstr>
      <vt:lpstr>Quick Tip #1 Auto Calculate</vt:lpstr>
      <vt:lpstr>Quick Tip #2 Navigation and Simple Formulas</vt:lpstr>
      <vt:lpstr>Quick Tip #2 Navigation and Simple Formulas (cont.)</vt:lpstr>
      <vt:lpstr>Quick Tip #3 Absolute References</vt:lpstr>
      <vt:lpstr>Quick Tip #4  Excel VLOOKUP Function</vt:lpstr>
      <vt:lpstr>Quick Tip #4 VLOOKUP (cont.)</vt:lpstr>
      <vt:lpstr>Quick Tip #4 VLOOKUP (cont.)</vt:lpstr>
      <vt:lpstr>Quick Tip #4 VLOOKUP (cont.)</vt:lpstr>
      <vt:lpstr>Quick Tip #5 Paste Special</vt:lpstr>
      <vt:lpstr>Quick Tip #5 Paste Special (cont.)</vt:lpstr>
      <vt:lpstr>Quick Tip #6 Filters</vt:lpstr>
      <vt:lpstr>Quick Tip #7 Sorts</vt:lpstr>
      <vt:lpstr>Quick Tip #8 IF Statements</vt:lpstr>
      <vt:lpstr>Quick Tip #8 IF Statements (cont.)</vt:lpstr>
      <vt:lpstr>Quick Tip #8 IF Statements (cont.)</vt:lpstr>
      <vt:lpstr>Quick Tip #9 SUMIF Statement</vt:lpstr>
      <vt:lpstr>Quick Tip #9 SUMIF Statement (cont.)</vt:lpstr>
      <vt:lpstr>Quick Tip #10 PIVOT TABLES</vt:lpstr>
      <vt:lpstr>Quick Tip #10 PIVOT TABLES (cont.)</vt:lpstr>
      <vt:lpstr>Quick Tip #11 Formatting and Other</vt:lpstr>
      <vt:lpstr>Quick Tip #11 Formatting and Other (cont.)</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Pearsall</dc:creator>
  <cp:lastModifiedBy>Jonathan Pearsall</cp:lastModifiedBy>
  <cp:revision>55</cp:revision>
  <dcterms:modified xsi:type="dcterms:W3CDTF">2017-10-17T19:31:06Z</dcterms:modified>
</cp:coreProperties>
</file>